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aleway"/>
      <p:regular r:id="rId58"/>
      <p:bold r:id="rId59"/>
      <p:italic r:id="rId60"/>
      <p:boldItalic r:id="rId61"/>
    </p:embeddedFont>
    <p:embeddedFont>
      <p:font typeface="Nunito"/>
      <p:regular r:id="rId62"/>
      <p:bold r:id="rId63"/>
      <p:italic r:id="rId64"/>
      <p:boldItalic r:id="rId65"/>
    </p:embeddedFont>
    <p:embeddedFont>
      <p:font typeface="Lato"/>
      <p:regular r:id="rId66"/>
      <p:bold r:id="rId67"/>
      <p:italic r:id="rId68"/>
      <p:boldItalic r:id="rId69"/>
    </p:embeddedFont>
    <p:embeddedFont>
      <p:font typeface="Montserrat"/>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4" roundtripDataSignature="AMtx7mijSRP6K6dKgq2LqVLG3731gb33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5.xml"/><Relationship Id="rId30" Type="http://schemas.openxmlformats.org/officeDocument/2006/relationships/slide" Target="slides/slide24.xml"/><Relationship Id="rId74" Type="http://customschemas.google.com/relationships/presentationmetadata" Target="meta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regular.fntdata"/><Relationship Id="rId61" Type="http://schemas.openxmlformats.org/officeDocument/2006/relationships/font" Target="fonts/Raleway-boldItalic.fntdata"/><Relationship Id="rId20" Type="http://schemas.openxmlformats.org/officeDocument/2006/relationships/slide" Target="slides/slide14.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16.xml"/><Relationship Id="rId66" Type="http://schemas.openxmlformats.org/officeDocument/2006/relationships/font" Target="fonts/Lato-regular.fntdata"/><Relationship Id="rId21" Type="http://schemas.openxmlformats.org/officeDocument/2006/relationships/slide" Target="slides/slide15.xml"/><Relationship Id="rId65" Type="http://schemas.openxmlformats.org/officeDocument/2006/relationships/font" Target="fonts/Nunito-boldItalic.fntdata"/><Relationship Id="rId24" Type="http://schemas.openxmlformats.org/officeDocument/2006/relationships/slide" Target="slides/slide18.xml"/><Relationship Id="rId68" Type="http://schemas.openxmlformats.org/officeDocument/2006/relationships/font" Target="fonts/Lato-italic.fntdata"/><Relationship Id="rId23" Type="http://schemas.openxmlformats.org/officeDocument/2006/relationships/slide" Target="slides/slide17.xml"/><Relationship Id="rId67" Type="http://schemas.openxmlformats.org/officeDocument/2006/relationships/font" Target="fonts/Lato-bold.fntdata"/><Relationship Id="rId60" Type="http://schemas.openxmlformats.org/officeDocument/2006/relationships/font" Target="fonts/Raleway-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bold.fntdata"/><Relationship Id="rId14" Type="http://schemas.openxmlformats.org/officeDocument/2006/relationships/slide" Target="slides/slide8.xml"/><Relationship Id="rId58" Type="http://schemas.openxmlformats.org/officeDocument/2006/relationships/font" Target="fonts/Raleway-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8409bb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f8409bb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b7c9021aa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cb7c9021aa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c6221b64e_9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fc6221b64e_9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c6221b64e_9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fc6221b64e_9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c6221b64e_9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fc6221b64e_9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c6221b64e_9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fc6221b64e_9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c6221b64e_9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fc6221b64e_9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8409bb95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f8409bb95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c6221b64e_9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fc6221b64e_9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fc6221b64e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fc6221b64e_9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c6221b64e_9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fc6221b64e_9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d2720fd9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fd2720fd9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b7c9021aa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cb7c9021aa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0263009931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10263009931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263009931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0263009931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b7c9021aa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cb7c9021aa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b81ab64c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cb81ab64c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b81ab64c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cb81ab64c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b81ab64cb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cb81ab64cb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b81ab64cb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cb81ab64cb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c6221b64e_9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fc6221b64e_9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1da27f75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1da27f753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b81ab64c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cb81ab64c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b81ab64c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cb81ab64c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b81ab64cb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cb81ab64c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c6221b64e_9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fc6221b64e_9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c6221b64e_9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fc6221b64e_9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b81ab64cb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cb81ab64c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b81ab64cb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cb81ab64c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fc6221b64e_9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fc6221b64e_9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cb7c9021aa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cb7c9021aa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b7c9021aa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cb7c9021aa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1da27f75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01da27f753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cb81ab64c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cb81ab64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fc6221b64e_9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fc6221b64e_9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fc6221b64e_9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fc6221b64e_9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cb81ab64c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cb81ab64c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c6221b64e_9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fc6221b64e_9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fc6221b64e_9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fc6221b64e_9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fc6221b64e_9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fc6221b64e_9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c6221b64e_9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fc6221b64e_9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fc6221b64e_9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fc6221b64e_9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fc6221b64e_9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fc6221b64e_9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0534e0d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100534e0d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fc6221b64e_9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fc6221b64e_9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08f31aed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008f31aed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08f31aed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008f31aed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08f31ae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008f31ae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b7c9021aa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cb7c9021aa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
          <p:cNvGrpSpPr/>
          <p:nvPr/>
        </p:nvGrpSpPr>
        <p:grpSpPr>
          <a:xfrm>
            <a:off x="830392" y="4169130"/>
            <a:ext cx="745763" cy="45826"/>
            <a:chOff x="4580561" y="2589004"/>
            <a:chExt cx="1064464" cy="25200"/>
          </a:xfrm>
        </p:grpSpPr>
        <p:sp>
          <p:nvSpPr>
            <p:cNvPr id="75" name="Google Shape;75;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g101da27f753_0_1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g101da27f753_0_119"/>
          <p:cNvGrpSpPr/>
          <p:nvPr/>
        </p:nvGrpSpPr>
        <p:grpSpPr>
          <a:xfrm>
            <a:off x="830394" y="1191276"/>
            <a:ext cx="745764" cy="45826"/>
            <a:chOff x="4580561" y="2589004"/>
            <a:chExt cx="1064464" cy="25200"/>
          </a:xfrm>
        </p:grpSpPr>
        <p:sp>
          <p:nvSpPr>
            <p:cNvPr id="89" name="Google Shape;89;g101da27f753_0_1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01da27f753_0_1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g101da27f753_0_1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g101da27f753_0_1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3" name="Google Shape;93;g101da27f753_0_1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4" name="Shape 94"/>
        <p:cNvGrpSpPr/>
        <p:nvPr/>
      </p:nvGrpSpPr>
      <p:grpSpPr>
        <a:xfrm>
          <a:off x="0" y="0"/>
          <a:ext cx="0" cy="0"/>
          <a:chOff x="0" y="0"/>
          <a:chExt cx="0" cy="0"/>
        </a:xfrm>
      </p:grpSpPr>
      <p:sp>
        <p:nvSpPr>
          <p:cNvPr id="95" name="Google Shape;95;g101da27f753_0_1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g101da27f753_0_111"/>
          <p:cNvGrpSpPr/>
          <p:nvPr/>
        </p:nvGrpSpPr>
        <p:grpSpPr>
          <a:xfrm>
            <a:off x="830394" y="1191276"/>
            <a:ext cx="745764" cy="45826"/>
            <a:chOff x="4580561" y="2589004"/>
            <a:chExt cx="1064464" cy="25200"/>
          </a:xfrm>
        </p:grpSpPr>
        <p:sp>
          <p:nvSpPr>
            <p:cNvPr id="97" name="Google Shape;97;g101da27f753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01da27f753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g101da27f753_0_11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00" name="Google Shape;100;g101da27f753_0_11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 name="Google Shape;101;g101da27f753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2" name="Shape 102"/>
        <p:cNvGrpSpPr/>
        <p:nvPr/>
      </p:nvGrpSpPr>
      <p:grpSpPr>
        <a:xfrm>
          <a:off x="0" y="0"/>
          <a:ext cx="0" cy="0"/>
          <a:chOff x="0" y="0"/>
          <a:chExt cx="0" cy="0"/>
        </a:xfrm>
      </p:grpSpPr>
      <p:grpSp>
        <p:nvGrpSpPr>
          <p:cNvPr id="103" name="Google Shape;103;g101da27f753_0_127"/>
          <p:cNvGrpSpPr/>
          <p:nvPr/>
        </p:nvGrpSpPr>
        <p:grpSpPr>
          <a:xfrm>
            <a:off x="830394" y="1191276"/>
            <a:ext cx="745764" cy="45826"/>
            <a:chOff x="4580561" y="2589004"/>
            <a:chExt cx="1064464" cy="25200"/>
          </a:xfrm>
        </p:grpSpPr>
        <p:sp>
          <p:nvSpPr>
            <p:cNvPr id="104" name="Google Shape;104;g101da27f753_0_1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01da27f753_0_1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g101da27f753_0_1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7" name="Google Shape;107;g101da27f753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g101da27f753_0_1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g101da27f753_0_133"/>
          <p:cNvGrpSpPr/>
          <p:nvPr/>
        </p:nvGrpSpPr>
        <p:grpSpPr>
          <a:xfrm>
            <a:off x="830394" y="1191276"/>
            <a:ext cx="745764" cy="45826"/>
            <a:chOff x="4580561" y="2589004"/>
            <a:chExt cx="1064464" cy="25200"/>
          </a:xfrm>
        </p:grpSpPr>
        <p:sp>
          <p:nvSpPr>
            <p:cNvPr id="111" name="Google Shape;111;g101da27f753_0_1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01da27f753_0_1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101da27f753_0_1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4" name="Google Shape;114;g101da27f753_0_13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5" name="Google Shape;115;g101da27f753_0_13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6" name="Google Shape;116;g101da27f753_0_1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g101da27f753_0_1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g101da27f753_0_142"/>
          <p:cNvGrpSpPr/>
          <p:nvPr/>
        </p:nvGrpSpPr>
        <p:grpSpPr>
          <a:xfrm>
            <a:off x="830394" y="1191276"/>
            <a:ext cx="745764" cy="45826"/>
            <a:chOff x="4580561" y="2589004"/>
            <a:chExt cx="1064464" cy="25200"/>
          </a:xfrm>
        </p:grpSpPr>
        <p:sp>
          <p:nvSpPr>
            <p:cNvPr id="120" name="Google Shape;120;g101da27f753_0_1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01da27f753_0_1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101da27f753_0_14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3" name="Google Shape;123;g101da27f753_0_1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g101da27f753_0_1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g101da27f753_0_149"/>
          <p:cNvGrpSpPr/>
          <p:nvPr/>
        </p:nvGrpSpPr>
        <p:grpSpPr>
          <a:xfrm>
            <a:off x="830394" y="1191276"/>
            <a:ext cx="745764" cy="45826"/>
            <a:chOff x="4580561" y="2589004"/>
            <a:chExt cx="1064464" cy="25200"/>
          </a:xfrm>
        </p:grpSpPr>
        <p:sp>
          <p:nvSpPr>
            <p:cNvPr id="127" name="Google Shape;127;g101da27f753_0_1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01da27f753_0_1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g101da27f753_0_14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0" name="Google Shape;130;g101da27f753_0_14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1" name="Google Shape;131;g101da27f753_0_1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g101da27f753_0_157"/>
          <p:cNvGrpSpPr/>
          <p:nvPr/>
        </p:nvGrpSpPr>
        <p:grpSpPr>
          <a:xfrm>
            <a:off x="830394" y="4169150"/>
            <a:ext cx="745764" cy="45826"/>
            <a:chOff x="4580561" y="2589004"/>
            <a:chExt cx="1064464" cy="25200"/>
          </a:xfrm>
        </p:grpSpPr>
        <p:sp>
          <p:nvSpPr>
            <p:cNvPr id="134" name="Google Shape;134;g101da27f753_0_1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01da27f753_0_15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101da27f753_0_15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7" name="Google Shape;137;g101da27f753_0_1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g101da27f753_0_16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g101da27f753_0_163"/>
          <p:cNvGrpSpPr/>
          <p:nvPr/>
        </p:nvGrpSpPr>
        <p:grpSpPr>
          <a:xfrm>
            <a:off x="830394" y="1191276"/>
            <a:ext cx="745764" cy="45826"/>
            <a:chOff x="4580561" y="2589004"/>
            <a:chExt cx="1064464" cy="25200"/>
          </a:xfrm>
        </p:grpSpPr>
        <p:sp>
          <p:nvSpPr>
            <p:cNvPr id="141" name="Google Shape;141;g101da27f753_0_16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01da27f753_0_16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g101da27f753_0_16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4" name="Google Shape;144;g101da27f753_0_16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5" name="Google Shape;145;g101da27f753_0_16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6" name="Google Shape;146;g101da27f753_0_1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g101da27f753_0_17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9" name="Google Shape;149;g101da27f753_0_1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g101da27f753_0_175"/>
          <p:cNvGrpSpPr/>
          <p:nvPr/>
        </p:nvGrpSpPr>
        <p:grpSpPr>
          <a:xfrm>
            <a:off x="830394" y="4169150"/>
            <a:ext cx="745764" cy="45826"/>
            <a:chOff x="4580561" y="2589004"/>
            <a:chExt cx="1064464" cy="25200"/>
          </a:xfrm>
        </p:grpSpPr>
        <p:sp>
          <p:nvSpPr>
            <p:cNvPr id="152" name="Google Shape;152;g101da27f753_0_1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01da27f753_0_17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g101da27f753_0_17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5" name="Google Shape;155;g101da27f753_0_17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56" name="Google Shape;156;g101da27f753_0_1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g101da27f753_0_1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2"/>
          <p:cNvGrpSpPr/>
          <p:nvPr/>
        </p:nvGrpSpPr>
        <p:grpSpPr>
          <a:xfrm>
            <a:off x="830392" y="1191256"/>
            <a:ext cx="745763" cy="45826"/>
            <a:chOff x="4580561" y="2589004"/>
            <a:chExt cx="1064464" cy="25200"/>
          </a:xfrm>
        </p:grpSpPr>
        <p:sp>
          <p:nvSpPr>
            <p:cNvPr id="34" name="Google Shape;3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3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3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3"/>
          <p:cNvGrpSpPr/>
          <p:nvPr/>
        </p:nvGrpSpPr>
        <p:grpSpPr>
          <a:xfrm>
            <a:off x="830392" y="1191256"/>
            <a:ext cx="745763" cy="45826"/>
            <a:chOff x="4580561" y="2589004"/>
            <a:chExt cx="1064464" cy="25200"/>
          </a:xfrm>
        </p:grpSpPr>
        <p:sp>
          <p:nvSpPr>
            <p:cNvPr id="43" name="Google Shape;4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4"/>
          <p:cNvGrpSpPr/>
          <p:nvPr/>
        </p:nvGrpSpPr>
        <p:grpSpPr>
          <a:xfrm>
            <a:off x="830392" y="1191256"/>
            <a:ext cx="745763" cy="45826"/>
            <a:chOff x="4580561" y="2589004"/>
            <a:chExt cx="1064464" cy="25200"/>
          </a:xfrm>
        </p:grpSpPr>
        <p:sp>
          <p:nvSpPr>
            <p:cNvPr id="50" name="Google Shape;50;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3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5"/>
          <p:cNvGrpSpPr/>
          <p:nvPr/>
        </p:nvGrpSpPr>
        <p:grpSpPr>
          <a:xfrm>
            <a:off x="830392" y="4169130"/>
            <a:ext cx="745763" cy="45826"/>
            <a:chOff x="4580561" y="2589004"/>
            <a:chExt cx="1064464" cy="25200"/>
          </a:xfrm>
        </p:grpSpPr>
        <p:sp>
          <p:nvSpPr>
            <p:cNvPr id="57" name="Google Shape;57;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6"/>
          <p:cNvGrpSpPr/>
          <p:nvPr/>
        </p:nvGrpSpPr>
        <p:grpSpPr>
          <a:xfrm>
            <a:off x="830392" y="1191256"/>
            <a:ext cx="745763" cy="45826"/>
            <a:chOff x="4580561" y="2589004"/>
            <a:chExt cx="1064464" cy="25200"/>
          </a:xfrm>
        </p:grpSpPr>
        <p:sp>
          <p:nvSpPr>
            <p:cNvPr id="64" name="Google Shape;6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3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g101da27f753_0_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g101da27f753_0_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g101da27f753_0_10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uanignaciocavalieri@gmail.com" TargetMode="External"/><Relationship Id="rId4" Type="http://schemas.openxmlformats.org/officeDocument/2006/relationships/hyperlink" Target="mailto:juanignaciocornet@gmail.com" TargetMode="External"/><Relationship Id="rId5" Type="http://schemas.openxmlformats.org/officeDocument/2006/relationships/hyperlink" Target="mailto:khodadad.pakdaman@gmail.com" TargetMode="External"/><Relationship Id="rId6" Type="http://schemas.openxmlformats.org/officeDocument/2006/relationships/image" Target="../media/image5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arxiv.org/pdf/1311.2524.pdf" TargetMode="Externa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www.huppelen.nl/publications/selectiveSearchDraft.pdf" TargetMode="Externa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hyperlink" Target="https://jonathan-hui.medium.com/what-do-we-learn-from-region-based-object-detectors-faster-r-cnn-r-fcn-fpn-7e354377a7c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arxiv.org/pdf/1504.08083.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hyperlink" Target="https://jonathan-hui.medium.com/what-do-we-learn-from-region-based-object-detectors-faster-r-cnn-r-fcn-fpn-7e354377a7c9"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arxiv.org/pdf/1506.01497.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hyperlink" Target="https://jonathan-hui.medium.com/what-do-we-learn-from-region-based-object-detectors-faster-r-cnn-r-fcn-fpn-7e354377a7c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arxiv.org/pdf/1506.02640.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cocodataset.org/#home" TargetMode="External"/><Relationship Id="rId4" Type="http://schemas.openxmlformats.org/officeDocument/2006/relationships/hyperlink" Target="http://host.robots.ox.ac.uk/pascal/VOC/" TargetMode="External"/><Relationship Id="rId5"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arxiv.org/pdf/1612.08242.pdf" TargetMode="Externa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arxiv.org/pdf/1804.02767.pdf" TargetMode="External"/><Relationship Id="rId4" Type="http://schemas.openxmlformats.org/officeDocument/2006/relationships/hyperlink" Target="https://arxiv.org/pdf/2004.10934.pdf" TargetMode="External"/><Relationship Id="rId9" Type="http://schemas.openxmlformats.org/officeDocument/2006/relationships/hyperlink" Target="https://arxiv.org/pdf/1911.09070.pdf" TargetMode="External"/><Relationship Id="rId5" Type="http://schemas.openxmlformats.org/officeDocument/2006/relationships/hyperlink" Target="https://arxiv.org/pdf/2108.11539.pdf" TargetMode="External"/><Relationship Id="rId6" Type="http://schemas.openxmlformats.org/officeDocument/2006/relationships/hyperlink" Target="https://arxiv.org/pdf/2107.08430.pdf" TargetMode="External"/><Relationship Id="rId7" Type="http://schemas.openxmlformats.org/officeDocument/2006/relationships/hyperlink" Target="https://arxiv.org/pdf/1512.02325.pdf" TargetMode="External"/><Relationship Id="rId8" Type="http://schemas.openxmlformats.org/officeDocument/2006/relationships/hyperlink" Target="https://arxiv.org/pdf/1708.02002.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roboflow.com/" TargetMode="External"/><Relationship Id="rId4" Type="http://schemas.openxmlformats.org/officeDocument/2006/relationships/hyperlink" Target="https://tensorflow-object-detection-api-tutorial.readthedocs.io/en/latest/" TargetMode="External"/><Relationship Id="rId5" Type="http://schemas.openxmlformats.org/officeDocument/2006/relationships/hyperlink" Target="https://detectron2.readthedocs.io/en/la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kaggle.com/c/siim-covid19-detection/overview" TargetMode="External"/><Relationship Id="rId4" Type="http://schemas.openxmlformats.org/officeDocument/2006/relationships/hyperlink" Target="https://www.kaggle.com/c/imaterialist-fashion-2020-fgvc7/overview" TargetMode="External"/><Relationship Id="rId9" Type="http://schemas.openxmlformats.org/officeDocument/2006/relationships/hyperlink" Target="https://www.kaggle.com/c/severstal-steel-defect-detection/overview" TargetMode="External"/><Relationship Id="rId5" Type="http://schemas.openxmlformats.org/officeDocument/2006/relationships/hyperlink" Target="https://www.kaggle.com/c/flower-classification-with-tpus" TargetMode="External"/><Relationship Id="rId6" Type="http://schemas.openxmlformats.org/officeDocument/2006/relationships/hyperlink" Target="https://www.kaggle.com/c/bengaliai-cv19/leaderboard" TargetMode="External"/><Relationship Id="rId7" Type="http://schemas.openxmlformats.org/officeDocument/2006/relationships/hyperlink" Target="https://www.kaggle.com/c/Kannada-MNIST" TargetMode="External"/><Relationship Id="rId8" Type="http://schemas.openxmlformats.org/officeDocument/2006/relationships/hyperlink" Target="https://www.kaggle.com/c/understanding_cloud_organization/data" TargetMode="External"/></Relationships>
</file>

<file path=ppt/slides/_rels/slide6.xml.rels><?xml version="1.0" encoding="UTF-8" standalone="yes"?><Relationships xmlns="http://schemas.openxmlformats.org/package/2006/relationships"><Relationship Id="rId20" Type="http://schemas.openxmlformats.org/officeDocument/2006/relationships/image" Target="../media/image31.png"/><Relationship Id="rId11" Type="http://schemas.openxmlformats.org/officeDocument/2006/relationships/image" Target="../media/image12.png"/><Relationship Id="rId10" Type="http://schemas.openxmlformats.org/officeDocument/2006/relationships/image" Target="../media/image8.png"/><Relationship Id="rId21" Type="http://schemas.openxmlformats.org/officeDocument/2006/relationships/image" Target="../media/image26.png"/><Relationship Id="rId13" Type="http://schemas.openxmlformats.org/officeDocument/2006/relationships/image" Target="../media/image13.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20.png"/><Relationship Id="rId15" Type="http://schemas.openxmlformats.org/officeDocument/2006/relationships/image" Target="../media/image15.png"/><Relationship Id="rId14" Type="http://schemas.openxmlformats.org/officeDocument/2006/relationships/image" Target="../media/image4.png"/><Relationship Id="rId17" Type="http://schemas.openxmlformats.org/officeDocument/2006/relationships/image" Target="../media/image10.png"/><Relationship Id="rId16" Type="http://schemas.openxmlformats.org/officeDocument/2006/relationships/image" Target="../media/image19.png"/><Relationship Id="rId5" Type="http://schemas.openxmlformats.org/officeDocument/2006/relationships/image" Target="../media/image3.png"/><Relationship Id="rId19" Type="http://schemas.openxmlformats.org/officeDocument/2006/relationships/image" Target="../media/image14.png"/><Relationship Id="rId6" Type="http://schemas.openxmlformats.org/officeDocument/2006/relationships/image" Target="../media/image6.png"/><Relationship Id="rId18" Type="http://schemas.openxmlformats.org/officeDocument/2006/relationships/image" Target="../media/image25.png"/><Relationship Id="rId7" Type="http://schemas.openxmlformats.org/officeDocument/2006/relationships/image" Target="../media/image5.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homepages.inf.ed.ac.uk/ckiw/postscript/ijcv_voc09.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8409bb954_0_0"/>
          <p:cNvSpPr txBox="1"/>
          <p:nvPr/>
        </p:nvSpPr>
        <p:spPr>
          <a:xfrm>
            <a:off x="396150" y="1332700"/>
            <a:ext cx="8530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 sz="2200" u="none" cap="none" strike="noStrike">
                <a:solidFill>
                  <a:srgbClr val="000000"/>
                </a:solidFill>
                <a:latin typeface="Montserrat"/>
                <a:ea typeface="Montserrat"/>
                <a:cs typeface="Montserrat"/>
                <a:sym typeface="Montserrat"/>
              </a:rPr>
              <a:t>Visión por Computadora II - CEAI - FIUBA</a:t>
            </a:r>
            <a:endParaRPr b="1" i="0" sz="2200" u="none" cap="none" strike="noStrike">
              <a:solidFill>
                <a:srgbClr val="000000"/>
              </a:solidFill>
              <a:latin typeface="Montserrat"/>
              <a:ea typeface="Montserrat"/>
              <a:cs typeface="Montserrat"/>
              <a:sym typeface="Montserrat"/>
            </a:endParaRPr>
          </a:p>
        </p:txBody>
      </p:sp>
      <p:sp>
        <p:nvSpPr>
          <p:cNvPr id="164" name="Google Shape;164;gf8409bb954_0_0"/>
          <p:cNvSpPr txBox="1"/>
          <p:nvPr/>
        </p:nvSpPr>
        <p:spPr>
          <a:xfrm>
            <a:off x="396150" y="3722100"/>
            <a:ext cx="81081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000000"/>
                </a:solidFill>
                <a:latin typeface="Montserrat"/>
                <a:ea typeface="Montserrat"/>
                <a:cs typeface="Montserrat"/>
                <a:sym typeface="Montserrat"/>
              </a:rPr>
              <a:t>Profesores: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Cavalieri Juan Ignacio - </a:t>
            </a:r>
            <a:r>
              <a:rPr b="0" i="0" lang="es" sz="1700" u="sng" cap="none" strike="noStrike">
                <a:solidFill>
                  <a:schemeClr val="accent1"/>
                </a:solidFill>
                <a:latin typeface="Montserrat"/>
                <a:ea typeface="Montserrat"/>
                <a:cs typeface="Montserrat"/>
                <a:sym typeface="Montserrat"/>
                <a:hlinkClick r:id="rId3">
                  <a:extLst>
                    <a:ext uri="{A12FA001-AC4F-418D-AE19-62706E023703}">
                      <ahyp:hlinkClr val="tx"/>
                    </a:ext>
                  </a:extLst>
                </a:hlinkClick>
              </a:rPr>
              <a:t>juanignaciocavalieri@gmail.com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Cornet Juan Ignacio - </a:t>
            </a:r>
            <a:r>
              <a:rPr b="0" i="0" lang="es" sz="1700" u="sng" cap="none" strike="noStrike">
                <a:solidFill>
                  <a:schemeClr val="accent1"/>
                </a:solidFill>
                <a:latin typeface="Montserrat"/>
                <a:ea typeface="Montserrat"/>
                <a:cs typeface="Montserrat"/>
                <a:sym typeface="Montserrat"/>
                <a:hlinkClick r:id="rId4">
                  <a:extLst>
                    <a:ext uri="{A12FA001-AC4F-418D-AE19-62706E023703}">
                      <ahyp:hlinkClr val="tx"/>
                    </a:ext>
                  </a:extLst>
                </a:hlinkClick>
              </a:rPr>
              <a:t>juanignaciocornet@gmail.com</a:t>
            </a:r>
            <a:endParaRPr b="0" i="0" sz="1700" u="none" cap="none" strike="noStrike">
              <a:solidFill>
                <a:schemeClr val="accent1"/>
              </a:solidFill>
              <a:latin typeface="Montserrat"/>
              <a:ea typeface="Montserrat"/>
              <a:cs typeface="Montserrat"/>
              <a:sym typeface="Montserrat"/>
            </a:endParaRPr>
          </a:p>
          <a:p>
            <a:pPr indent="-336550" lvl="0" marL="457200" marR="0" rtl="0" algn="l">
              <a:lnSpc>
                <a:spcPct val="100000"/>
              </a:lnSpc>
              <a:spcBef>
                <a:spcPts val="0"/>
              </a:spcBef>
              <a:spcAft>
                <a:spcPts val="0"/>
              </a:spcAft>
              <a:buClr>
                <a:srgbClr val="000000"/>
              </a:buClr>
              <a:buSzPts val="1700"/>
              <a:buFont typeface="Montserrat"/>
              <a:buChar char="●"/>
            </a:pPr>
            <a:r>
              <a:rPr b="0" i="0" lang="es" sz="1700" u="none" cap="none" strike="noStrike">
                <a:solidFill>
                  <a:srgbClr val="000000"/>
                </a:solidFill>
                <a:latin typeface="Montserrat"/>
                <a:ea typeface="Montserrat"/>
                <a:cs typeface="Montserrat"/>
                <a:sym typeface="Montserrat"/>
              </a:rPr>
              <a:t>Khodadad Pakdaman - </a:t>
            </a:r>
            <a:r>
              <a:rPr b="0" i="0" lang="es" sz="1700" u="sng" cap="none" strike="noStrike">
                <a:solidFill>
                  <a:schemeClr val="accent1"/>
                </a:solidFill>
                <a:latin typeface="Montserrat"/>
                <a:ea typeface="Montserrat"/>
                <a:cs typeface="Montserrat"/>
                <a:sym typeface="Montserrat"/>
                <a:hlinkClick r:id="rId5">
                  <a:extLst>
                    <a:ext uri="{A12FA001-AC4F-418D-AE19-62706E023703}">
                      <ahyp:hlinkClr val="tx"/>
                    </a:ext>
                  </a:extLst>
                </a:hlinkClick>
              </a:rPr>
              <a:t>khodadad.pakdaman@gmail.com</a:t>
            </a:r>
            <a:endParaRPr b="0" i="0" sz="1700" u="none" cap="none" strike="noStrike">
              <a:solidFill>
                <a:srgbClr val="000000"/>
              </a:solidFill>
              <a:latin typeface="Montserrat"/>
              <a:ea typeface="Montserrat"/>
              <a:cs typeface="Montserrat"/>
              <a:sym typeface="Montserrat"/>
            </a:endParaRPr>
          </a:p>
        </p:txBody>
      </p:sp>
      <p:pic>
        <p:nvPicPr>
          <p:cNvPr id="165" name="Google Shape;165;gf8409bb954_0_0"/>
          <p:cNvPicPr preferRelativeResize="0"/>
          <p:nvPr/>
        </p:nvPicPr>
        <p:blipFill rotWithShape="1">
          <a:blip r:embed="rId6">
            <a:alphaModFix/>
          </a:blip>
          <a:srcRect b="0" l="0" r="0" t="0"/>
          <a:stretch/>
        </p:blipFill>
        <p:spPr>
          <a:xfrm>
            <a:off x="3128025" y="2193875"/>
            <a:ext cx="3067050" cy="14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cb7c9021aa_2_3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Intersection over Union (IoU)</a:t>
            </a:r>
            <a:endParaRPr sz="900">
              <a:latin typeface="Montserrat"/>
              <a:ea typeface="Montserrat"/>
              <a:cs typeface="Montserrat"/>
              <a:sym typeface="Montserrat"/>
            </a:endParaRPr>
          </a:p>
        </p:txBody>
      </p:sp>
      <p:pic>
        <p:nvPicPr>
          <p:cNvPr id="311" name="Google Shape;311;gcb7c9021aa_2_36"/>
          <p:cNvPicPr preferRelativeResize="0"/>
          <p:nvPr/>
        </p:nvPicPr>
        <p:blipFill rotWithShape="1">
          <a:blip r:embed="rId3">
            <a:alphaModFix/>
          </a:blip>
          <a:srcRect b="0" l="0" r="0" t="0"/>
          <a:stretch/>
        </p:blipFill>
        <p:spPr>
          <a:xfrm>
            <a:off x="1209100" y="2414958"/>
            <a:ext cx="2605900" cy="2414450"/>
          </a:xfrm>
          <a:prstGeom prst="rect">
            <a:avLst/>
          </a:prstGeom>
          <a:noFill/>
          <a:ln>
            <a:noFill/>
          </a:ln>
        </p:spPr>
      </p:pic>
      <p:pic>
        <p:nvPicPr>
          <p:cNvPr id="312" name="Google Shape;312;gcb7c9021aa_2_36"/>
          <p:cNvPicPr preferRelativeResize="0"/>
          <p:nvPr/>
        </p:nvPicPr>
        <p:blipFill rotWithShape="1">
          <a:blip r:embed="rId4">
            <a:alphaModFix/>
          </a:blip>
          <a:srcRect b="0" l="0" r="0" t="0"/>
          <a:stretch/>
        </p:blipFill>
        <p:spPr>
          <a:xfrm>
            <a:off x="5385850" y="2257373"/>
            <a:ext cx="2479275" cy="2678300"/>
          </a:xfrm>
          <a:prstGeom prst="rect">
            <a:avLst/>
          </a:prstGeom>
          <a:noFill/>
          <a:ln>
            <a:noFill/>
          </a:ln>
        </p:spPr>
      </p:pic>
      <p:sp>
        <p:nvSpPr>
          <p:cNvPr id="313" name="Google Shape;313;gcb7c9021aa_2_36"/>
          <p:cNvSpPr txBox="1"/>
          <p:nvPr/>
        </p:nvSpPr>
        <p:spPr>
          <a:xfrm>
            <a:off x="834925" y="1360600"/>
            <a:ext cx="77514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También</a:t>
            </a:r>
            <a:r>
              <a:rPr lang="es">
                <a:latin typeface="Montserrat"/>
                <a:ea typeface="Montserrat"/>
                <a:cs typeface="Montserrat"/>
                <a:sym typeface="Montserrat"/>
              </a:rPr>
              <a:t> llamada Jaccard Index, es una forma de medir que tan bien coincide la bounding box predicha con la verdadera. Cuanto </a:t>
            </a:r>
            <a:r>
              <a:rPr lang="es">
                <a:latin typeface="Montserrat"/>
                <a:ea typeface="Montserrat"/>
                <a:cs typeface="Montserrat"/>
                <a:sym typeface="Montserrat"/>
              </a:rPr>
              <a:t>más</a:t>
            </a:r>
            <a:r>
              <a:rPr lang="es">
                <a:latin typeface="Montserrat"/>
                <a:ea typeface="Montserrat"/>
                <a:cs typeface="Montserrat"/>
                <a:sym typeface="Montserrat"/>
              </a:rPr>
              <a:t> cercano a 1 es el valor, mejor es la </a:t>
            </a:r>
            <a:r>
              <a:rPr lang="es">
                <a:latin typeface="Montserrat"/>
                <a:ea typeface="Montserrat"/>
                <a:cs typeface="Montserrat"/>
                <a:sym typeface="Montserrat"/>
              </a:rPr>
              <a:t>predicción</a:t>
            </a:r>
            <a:r>
              <a:rPr lang="es">
                <a:latin typeface="Montserrat"/>
                <a:ea typeface="Montserrat"/>
                <a:cs typeface="Montserrat"/>
                <a:sym typeface="Montserrat"/>
              </a:rPr>
              <a:t> de dicha bounding box.</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fc6221b64e_9_3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19" name="Google Shape;319;gfc6221b64e_9_32"/>
          <p:cNvSpPr txBox="1"/>
          <p:nvPr/>
        </p:nvSpPr>
        <p:spPr>
          <a:xfrm>
            <a:off x="729450" y="1332500"/>
            <a:ext cx="78288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lang="es" sz="1500">
                <a:latin typeface="Montserrat"/>
                <a:ea typeface="Montserrat"/>
                <a:cs typeface="Montserrat"/>
                <a:sym typeface="Montserrat"/>
              </a:rPr>
              <a:t>Para obtener la curva Precision-Recall, debemos poder calcular ambas </a:t>
            </a:r>
            <a:r>
              <a:rPr lang="es" sz="1500">
                <a:latin typeface="Montserrat"/>
                <a:ea typeface="Montserrat"/>
                <a:cs typeface="Montserrat"/>
                <a:sym typeface="Montserrat"/>
              </a:rPr>
              <a:t>métricas</a:t>
            </a:r>
            <a:r>
              <a:rPr lang="es" sz="1500">
                <a:latin typeface="Montserrat"/>
                <a:ea typeface="Montserrat"/>
                <a:cs typeface="Montserrat"/>
                <a:sym typeface="Montserrat"/>
              </a:rPr>
              <a:t> por separado. Podemos hacer esto dado que estamos trabajando sobre un conjunto de datos del cual conocemos, previamente, todas sus etiquetas.</a:t>
            </a:r>
            <a:endParaRPr sz="15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sz="15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lang="es" sz="1500">
                <a:latin typeface="Montserrat"/>
                <a:ea typeface="Montserrat"/>
                <a:cs typeface="Montserrat"/>
                <a:sym typeface="Montserrat"/>
              </a:rPr>
              <a:t>Para refrescar..</a:t>
            </a:r>
            <a:endParaRPr sz="1500">
              <a:latin typeface="Montserrat"/>
              <a:ea typeface="Montserrat"/>
              <a:cs typeface="Montserrat"/>
              <a:sym typeface="Montserrat"/>
            </a:endParaRPr>
          </a:p>
          <a:p>
            <a:pPr indent="-323850" lvl="0" marL="457200" marR="0" rtl="0" algn="just">
              <a:lnSpc>
                <a:spcPct val="100000"/>
              </a:lnSpc>
              <a:spcBef>
                <a:spcPts val="0"/>
              </a:spcBef>
              <a:spcAft>
                <a:spcPts val="0"/>
              </a:spcAft>
              <a:buSzPts val="1500"/>
              <a:buFont typeface="Montserrat"/>
              <a:buChar char="●"/>
            </a:pPr>
            <a:r>
              <a:rPr lang="es" sz="1500">
                <a:latin typeface="Montserrat"/>
                <a:ea typeface="Montserrat"/>
                <a:cs typeface="Montserrat"/>
                <a:sym typeface="Montserrat"/>
              </a:rPr>
              <a:t>Precisión</a:t>
            </a:r>
            <a:r>
              <a:rPr lang="es" sz="1500">
                <a:latin typeface="Montserrat"/>
                <a:ea typeface="Montserrat"/>
                <a:cs typeface="Montserrat"/>
                <a:sym typeface="Montserrat"/>
              </a:rPr>
              <a:t> responde a la pregunta: ¿Cuando el modelo </a:t>
            </a:r>
            <a:r>
              <a:rPr lang="es" sz="1500">
                <a:latin typeface="Montserrat"/>
                <a:ea typeface="Montserrat"/>
                <a:cs typeface="Montserrat"/>
                <a:sym typeface="Montserrat"/>
              </a:rPr>
              <a:t>predice</a:t>
            </a:r>
            <a:r>
              <a:rPr lang="es" sz="1500">
                <a:latin typeface="Montserrat"/>
                <a:ea typeface="Montserrat"/>
                <a:cs typeface="Montserrat"/>
                <a:sym typeface="Montserrat"/>
              </a:rPr>
              <a:t>, con que frecuencia lo hace correctamente?</a:t>
            </a:r>
            <a:endParaRPr sz="1500">
              <a:latin typeface="Montserrat"/>
              <a:ea typeface="Montserrat"/>
              <a:cs typeface="Montserrat"/>
              <a:sym typeface="Montserrat"/>
            </a:endParaRPr>
          </a:p>
          <a:p>
            <a:pPr indent="-323850" lvl="0" marL="457200" marR="0" rtl="0" algn="just">
              <a:lnSpc>
                <a:spcPct val="100000"/>
              </a:lnSpc>
              <a:spcBef>
                <a:spcPts val="0"/>
              </a:spcBef>
              <a:spcAft>
                <a:spcPts val="0"/>
              </a:spcAft>
              <a:buSzPts val="1500"/>
              <a:buFont typeface="Montserrat"/>
              <a:buChar char="●"/>
            </a:pPr>
            <a:r>
              <a:rPr lang="es" sz="1500">
                <a:latin typeface="Montserrat"/>
                <a:ea typeface="Montserrat"/>
                <a:cs typeface="Montserrat"/>
                <a:sym typeface="Montserrat"/>
              </a:rPr>
              <a:t>Recall responde a la pregunta: ¿Con </a:t>
            </a:r>
            <a:r>
              <a:rPr lang="es" sz="1500">
                <a:latin typeface="Montserrat"/>
                <a:ea typeface="Montserrat"/>
                <a:cs typeface="Montserrat"/>
                <a:sym typeface="Montserrat"/>
              </a:rPr>
              <a:t>qué</a:t>
            </a:r>
            <a:r>
              <a:rPr lang="es" sz="1500">
                <a:latin typeface="Montserrat"/>
                <a:ea typeface="Montserrat"/>
                <a:cs typeface="Montserrat"/>
                <a:sym typeface="Montserrat"/>
              </a:rPr>
              <a:t> frecuencia predijo el modelo correctamente cada vez que </a:t>
            </a:r>
            <a:r>
              <a:rPr lang="es" sz="1500">
                <a:latin typeface="Montserrat"/>
                <a:ea typeface="Montserrat"/>
                <a:cs typeface="Montserrat"/>
                <a:sym typeface="Montserrat"/>
              </a:rPr>
              <a:t>debería</a:t>
            </a:r>
            <a:r>
              <a:rPr lang="es" sz="1500">
                <a:latin typeface="Montserrat"/>
                <a:ea typeface="Montserrat"/>
                <a:cs typeface="Montserrat"/>
                <a:sym typeface="Montserrat"/>
              </a:rPr>
              <a:t> haber hecho?</a:t>
            </a:r>
            <a:endParaRPr sz="1500">
              <a:latin typeface="Montserrat"/>
              <a:ea typeface="Montserrat"/>
              <a:cs typeface="Montserrat"/>
              <a:sym typeface="Montserrat"/>
            </a:endParaRPr>
          </a:p>
        </p:txBody>
      </p:sp>
      <p:pic>
        <p:nvPicPr>
          <p:cNvPr id="320" name="Google Shape;320;gfc6221b64e_9_32"/>
          <p:cNvPicPr preferRelativeResize="0"/>
          <p:nvPr/>
        </p:nvPicPr>
        <p:blipFill>
          <a:blip r:embed="rId3">
            <a:alphaModFix/>
          </a:blip>
          <a:stretch>
            <a:fillRect/>
          </a:stretch>
        </p:blipFill>
        <p:spPr>
          <a:xfrm>
            <a:off x="1636650" y="3790050"/>
            <a:ext cx="2386046" cy="855375"/>
          </a:xfrm>
          <a:prstGeom prst="rect">
            <a:avLst/>
          </a:prstGeom>
          <a:noFill/>
          <a:ln>
            <a:noFill/>
          </a:ln>
        </p:spPr>
      </p:pic>
      <p:pic>
        <p:nvPicPr>
          <p:cNvPr id="321" name="Google Shape;321;gfc6221b64e_9_32"/>
          <p:cNvPicPr preferRelativeResize="0"/>
          <p:nvPr/>
        </p:nvPicPr>
        <p:blipFill>
          <a:blip r:embed="rId4">
            <a:alphaModFix/>
          </a:blip>
          <a:stretch>
            <a:fillRect/>
          </a:stretch>
        </p:blipFill>
        <p:spPr>
          <a:xfrm>
            <a:off x="4796350" y="3874875"/>
            <a:ext cx="2877175" cy="85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fc6221b64e_9_40"/>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27" name="Google Shape;327;gfc6221b64e_9_40"/>
          <p:cNvSpPr txBox="1"/>
          <p:nvPr/>
        </p:nvSpPr>
        <p:spPr>
          <a:xfrm>
            <a:off x="729450" y="1332500"/>
            <a:ext cx="78288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a:latin typeface="Montserrat"/>
                <a:ea typeface="Montserrat"/>
                <a:cs typeface="Montserrat"/>
                <a:sym typeface="Montserrat"/>
              </a:rPr>
              <a:t>Supongamos que tenemos la siguiente imagen con dos etiquetas:</a:t>
            </a:r>
            <a:endParaRPr>
              <a:latin typeface="Montserrat"/>
              <a:ea typeface="Montserrat"/>
              <a:cs typeface="Montserrat"/>
              <a:sym typeface="Montserrat"/>
            </a:endParaRPr>
          </a:p>
        </p:txBody>
      </p:sp>
      <p:pic>
        <p:nvPicPr>
          <p:cNvPr id="328" name="Google Shape;328;gfc6221b64e_9_40"/>
          <p:cNvPicPr preferRelativeResize="0"/>
          <p:nvPr/>
        </p:nvPicPr>
        <p:blipFill>
          <a:blip r:embed="rId3">
            <a:alphaModFix/>
          </a:blip>
          <a:stretch>
            <a:fillRect/>
          </a:stretch>
        </p:blipFill>
        <p:spPr>
          <a:xfrm>
            <a:off x="2449725" y="1823250"/>
            <a:ext cx="4248150" cy="285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fc6221b64e_9_4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34" name="Google Shape;334;gfc6221b64e_9_49"/>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a:latin typeface="Montserrat"/>
                <a:ea typeface="Montserrat"/>
                <a:cs typeface="Montserrat"/>
                <a:sym typeface="Montserrat"/>
              </a:rPr>
              <a:t>Definimos, entonces, que una </a:t>
            </a:r>
            <a:r>
              <a:rPr lang="es">
                <a:latin typeface="Montserrat"/>
                <a:ea typeface="Montserrat"/>
                <a:cs typeface="Montserrat"/>
                <a:sym typeface="Montserrat"/>
              </a:rPr>
              <a:t>predicción</a:t>
            </a:r>
            <a:r>
              <a:rPr lang="es">
                <a:latin typeface="Montserrat"/>
                <a:ea typeface="Montserrat"/>
                <a:cs typeface="Montserrat"/>
                <a:sym typeface="Montserrat"/>
              </a:rPr>
              <a:t> se considera </a:t>
            </a:r>
            <a:r>
              <a:rPr b="1" lang="es">
                <a:latin typeface="Montserrat"/>
                <a:ea typeface="Montserrat"/>
                <a:cs typeface="Montserrat"/>
                <a:sym typeface="Montserrat"/>
              </a:rPr>
              <a:t>TP</a:t>
            </a:r>
            <a:r>
              <a:rPr lang="es">
                <a:latin typeface="Montserrat"/>
                <a:ea typeface="Montserrat"/>
                <a:cs typeface="Montserrat"/>
                <a:sym typeface="Montserrat"/>
              </a:rPr>
              <a:t> si la confianza en que existe un objeto es mayor a cierto umbral, si la clase persona </a:t>
            </a:r>
            <a:r>
              <a:rPr lang="es">
                <a:latin typeface="Montserrat"/>
                <a:ea typeface="Montserrat"/>
                <a:cs typeface="Montserrat"/>
                <a:sym typeface="Montserrat"/>
              </a:rPr>
              <a:t>está</a:t>
            </a:r>
            <a:r>
              <a:rPr lang="es">
                <a:latin typeface="Montserrat"/>
                <a:ea typeface="Montserrat"/>
                <a:cs typeface="Montserrat"/>
                <a:sym typeface="Montserrat"/>
              </a:rPr>
              <a:t> bien predicha y si el IoU es mayor cierto valor.</a:t>
            </a:r>
            <a:endParaRPr>
              <a:latin typeface="Montserrat"/>
              <a:ea typeface="Montserrat"/>
              <a:cs typeface="Montserrat"/>
              <a:sym typeface="Montserrat"/>
            </a:endParaRPr>
          </a:p>
        </p:txBody>
      </p:sp>
      <p:pic>
        <p:nvPicPr>
          <p:cNvPr id="335" name="Google Shape;335;gfc6221b64e_9_49"/>
          <p:cNvPicPr preferRelativeResize="0"/>
          <p:nvPr/>
        </p:nvPicPr>
        <p:blipFill>
          <a:blip r:embed="rId3">
            <a:alphaModFix/>
          </a:blip>
          <a:stretch>
            <a:fillRect/>
          </a:stretch>
        </p:blipFill>
        <p:spPr>
          <a:xfrm>
            <a:off x="3558000" y="2234525"/>
            <a:ext cx="2171700" cy="286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fc6221b64e_9_5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41" name="Google Shape;341;gfc6221b64e_9_56"/>
          <p:cNvSpPr txBox="1"/>
          <p:nvPr/>
        </p:nvSpPr>
        <p:spPr>
          <a:xfrm>
            <a:off x="729450" y="1332500"/>
            <a:ext cx="78288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a:latin typeface="Montserrat"/>
                <a:ea typeface="Montserrat"/>
                <a:cs typeface="Montserrat"/>
                <a:sym typeface="Montserrat"/>
              </a:rPr>
              <a:t>La </a:t>
            </a:r>
            <a:r>
              <a:rPr lang="es">
                <a:latin typeface="Montserrat"/>
                <a:ea typeface="Montserrat"/>
                <a:cs typeface="Montserrat"/>
                <a:sym typeface="Montserrat"/>
              </a:rPr>
              <a:t>predicción</a:t>
            </a:r>
            <a:r>
              <a:rPr lang="es">
                <a:latin typeface="Montserrat"/>
                <a:ea typeface="Montserrat"/>
                <a:cs typeface="Montserrat"/>
                <a:sym typeface="Montserrat"/>
              </a:rPr>
              <a:t> </a:t>
            </a:r>
            <a:r>
              <a:rPr lang="es">
                <a:latin typeface="Montserrat"/>
                <a:ea typeface="Montserrat"/>
                <a:cs typeface="Montserrat"/>
                <a:sym typeface="Montserrat"/>
              </a:rPr>
              <a:t>será</a:t>
            </a:r>
            <a:r>
              <a:rPr lang="es">
                <a:latin typeface="Montserrat"/>
                <a:ea typeface="Montserrat"/>
                <a:cs typeface="Montserrat"/>
                <a:sym typeface="Montserrat"/>
              </a:rPr>
              <a:t> </a:t>
            </a:r>
            <a:r>
              <a:rPr b="1" lang="es">
                <a:latin typeface="Montserrat"/>
                <a:ea typeface="Montserrat"/>
                <a:cs typeface="Montserrat"/>
                <a:sym typeface="Montserrat"/>
              </a:rPr>
              <a:t>FP</a:t>
            </a:r>
            <a:r>
              <a:rPr lang="es">
                <a:latin typeface="Montserrat"/>
                <a:ea typeface="Montserrat"/>
                <a:cs typeface="Montserrat"/>
                <a:sym typeface="Montserrat"/>
              </a:rPr>
              <a:t> si, por ejemplo, el IoU no supera el umbral establecido, si hay BB duplicados (en ese caso solo se toma uno como correcto) o si directamente no hay intersecciones entre el BB y el ground truth.</a:t>
            </a:r>
            <a:endParaRPr>
              <a:latin typeface="Montserrat"/>
              <a:ea typeface="Montserrat"/>
              <a:cs typeface="Montserrat"/>
              <a:sym typeface="Montserrat"/>
            </a:endParaRPr>
          </a:p>
        </p:txBody>
      </p:sp>
      <p:pic>
        <p:nvPicPr>
          <p:cNvPr id="342" name="Google Shape;342;gfc6221b64e_9_56"/>
          <p:cNvPicPr preferRelativeResize="0"/>
          <p:nvPr/>
        </p:nvPicPr>
        <p:blipFill>
          <a:blip r:embed="rId3">
            <a:alphaModFix/>
          </a:blip>
          <a:stretch>
            <a:fillRect/>
          </a:stretch>
        </p:blipFill>
        <p:spPr>
          <a:xfrm>
            <a:off x="1325138" y="2358750"/>
            <a:ext cx="6497316" cy="2674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fc6221b64e_9_6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348" name="Google Shape;348;gfc6221b64e_9_63"/>
          <p:cNvSpPr txBox="1"/>
          <p:nvPr/>
        </p:nvSpPr>
        <p:spPr>
          <a:xfrm>
            <a:off x="729450" y="1332500"/>
            <a:ext cx="78288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a:latin typeface="Montserrat"/>
                <a:ea typeface="Montserrat"/>
                <a:cs typeface="Montserrat"/>
                <a:sym typeface="Montserrat"/>
              </a:rPr>
              <a:t>Por </a:t>
            </a:r>
            <a:r>
              <a:rPr lang="es">
                <a:latin typeface="Montserrat"/>
                <a:ea typeface="Montserrat"/>
                <a:cs typeface="Montserrat"/>
                <a:sym typeface="Montserrat"/>
              </a:rPr>
              <a:t>último</a:t>
            </a:r>
            <a:r>
              <a:rPr lang="es">
                <a:latin typeface="Montserrat"/>
                <a:ea typeface="Montserrat"/>
                <a:cs typeface="Montserrat"/>
                <a:sym typeface="Montserrat"/>
              </a:rPr>
              <a:t>, la </a:t>
            </a:r>
            <a:r>
              <a:rPr lang="es">
                <a:latin typeface="Montserrat"/>
                <a:ea typeface="Montserrat"/>
                <a:cs typeface="Montserrat"/>
                <a:sym typeface="Montserrat"/>
              </a:rPr>
              <a:t>predicción</a:t>
            </a:r>
            <a:r>
              <a:rPr lang="es">
                <a:latin typeface="Montserrat"/>
                <a:ea typeface="Montserrat"/>
                <a:cs typeface="Montserrat"/>
                <a:sym typeface="Montserrat"/>
              </a:rPr>
              <a:t> </a:t>
            </a:r>
            <a:r>
              <a:rPr lang="es">
                <a:latin typeface="Montserrat"/>
                <a:ea typeface="Montserrat"/>
                <a:cs typeface="Montserrat"/>
                <a:sym typeface="Montserrat"/>
              </a:rPr>
              <a:t>será</a:t>
            </a:r>
            <a:r>
              <a:rPr lang="es">
                <a:latin typeface="Montserrat"/>
                <a:ea typeface="Montserrat"/>
                <a:cs typeface="Montserrat"/>
                <a:sym typeface="Montserrat"/>
              </a:rPr>
              <a:t> </a:t>
            </a:r>
            <a:r>
              <a:rPr b="1" lang="es">
                <a:latin typeface="Montserrat"/>
                <a:ea typeface="Montserrat"/>
                <a:cs typeface="Montserrat"/>
                <a:sym typeface="Montserrat"/>
              </a:rPr>
              <a:t>FN</a:t>
            </a:r>
            <a:r>
              <a:rPr lang="es">
                <a:latin typeface="Montserrat"/>
                <a:ea typeface="Montserrat"/>
                <a:cs typeface="Montserrat"/>
                <a:sym typeface="Montserrat"/>
              </a:rPr>
              <a:t> si el modelo no es capaz de realizar la </a:t>
            </a:r>
            <a:r>
              <a:rPr lang="es">
                <a:latin typeface="Montserrat"/>
                <a:ea typeface="Montserrat"/>
                <a:cs typeface="Montserrat"/>
                <a:sym typeface="Montserrat"/>
              </a:rPr>
              <a:t>detección</a:t>
            </a:r>
            <a:r>
              <a:rPr lang="es">
                <a:latin typeface="Montserrat"/>
                <a:ea typeface="Montserrat"/>
                <a:cs typeface="Montserrat"/>
                <a:sym typeface="Montserrat"/>
              </a:rPr>
              <a:t> o si la clase predicha no es la correcta.</a:t>
            </a:r>
            <a:endParaRPr>
              <a:latin typeface="Montserrat"/>
              <a:ea typeface="Montserrat"/>
              <a:cs typeface="Montserrat"/>
              <a:sym typeface="Montserrat"/>
            </a:endParaRPr>
          </a:p>
        </p:txBody>
      </p:sp>
      <p:pic>
        <p:nvPicPr>
          <p:cNvPr id="349" name="Google Shape;349;gfc6221b64e_9_63"/>
          <p:cNvPicPr preferRelativeResize="0"/>
          <p:nvPr/>
        </p:nvPicPr>
        <p:blipFill>
          <a:blip r:embed="rId3">
            <a:alphaModFix/>
          </a:blip>
          <a:stretch>
            <a:fillRect/>
          </a:stretch>
        </p:blipFill>
        <p:spPr>
          <a:xfrm>
            <a:off x="2131475" y="2090200"/>
            <a:ext cx="1924050" cy="2590800"/>
          </a:xfrm>
          <a:prstGeom prst="rect">
            <a:avLst/>
          </a:prstGeom>
          <a:noFill/>
          <a:ln>
            <a:noFill/>
          </a:ln>
        </p:spPr>
      </p:pic>
      <p:pic>
        <p:nvPicPr>
          <p:cNvPr id="350" name="Google Shape;350;gfc6221b64e_9_63"/>
          <p:cNvPicPr preferRelativeResize="0"/>
          <p:nvPr/>
        </p:nvPicPr>
        <p:blipFill>
          <a:blip r:embed="rId4">
            <a:alphaModFix/>
          </a:blip>
          <a:stretch>
            <a:fillRect/>
          </a:stretch>
        </p:blipFill>
        <p:spPr>
          <a:xfrm>
            <a:off x="5290225" y="2064438"/>
            <a:ext cx="2001495" cy="2642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f8409bb954_0_91"/>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56" name="Google Shape;356;gf8409bb954_0_91"/>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Veamos </a:t>
            </a:r>
            <a:r>
              <a:rPr lang="es">
                <a:latin typeface="Montserrat"/>
                <a:ea typeface="Montserrat"/>
                <a:cs typeface="Montserrat"/>
                <a:sym typeface="Montserrat"/>
              </a:rPr>
              <a:t>cómo</a:t>
            </a:r>
            <a:r>
              <a:rPr lang="es">
                <a:latin typeface="Montserrat"/>
                <a:ea typeface="Montserrat"/>
                <a:cs typeface="Montserrat"/>
                <a:sym typeface="Montserrat"/>
              </a:rPr>
              <a:t> se obtiene el mAP con un ejemplo. Supongamos que tenemos un modelo que </a:t>
            </a:r>
            <a:r>
              <a:rPr lang="es">
                <a:latin typeface="Montserrat"/>
                <a:ea typeface="Montserrat"/>
                <a:cs typeface="Montserrat"/>
                <a:sym typeface="Montserrat"/>
              </a:rPr>
              <a:t>está</a:t>
            </a:r>
            <a:r>
              <a:rPr lang="es">
                <a:latin typeface="Montserrat"/>
                <a:ea typeface="Montserrat"/>
                <a:cs typeface="Montserrat"/>
                <a:sym typeface="Montserrat"/>
              </a:rPr>
              <a:t> entrenado para detectar gatos. </a:t>
            </a:r>
            <a:r>
              <a:rPr lang="es">
                <a:latin typeface="Montserrat"/>
                <a:ea typeface="Montserrat"/>
                <a:cs typeface="Montserrat"/>
                <a:sym typeface="Montserrat"/>
              </a:rPr>
              <a:t>Además</a:t>
            </a:r>
            <a:r>
              <a:rPr lang="es">
                <a:latin typeface="Montserrat"/>
                <a:ea typeface="Montserrat"/>
                <a:cs typeface="Montserrat"/>
                <a:sym typeface="Montserrat"/>
              </a:rPr>
              <a:t>, tenemos un conjunto de 12 </a:t>
            </a:r>
            <a:r>
              <a:rPr lang="es">
                <a:latin typeface="Montserrat"/>
                <a:ea typeface="Montserrat"/>
                <a:cs typeface="Montserrat"/>
                <a:sym typeface="Montserrat"/>
              </a:rPr>
              <a:t>imágenes</a:t>
            </a:r>
            <a:r>
              <a:rPr lang="es">
                <a:latin typeface="Montserrat"/>
                <a:ea typeface="Montserrat"/>
                <a:cs typeface="Montserrat"/>
                <a:sym typeface="Montserrat"/>
              </a:rPr>
              <a:t> de test, con 12 etiquetas y recibimos del modelo, 12 predicciones.</a:t>
            </a:r>
            <a:endParaRPr>
              <a:latin typeface="Montserrat"/>
              <a:ea typeface="Montserrat"/>
              <a:cs typeface="Montserrat"/>
              <a:sym typeface="Montserrat"/>
            </a:endParaRPr>
          </a:p>
        </p:txBody>
      </p:sp>
      <p:pic>
        <p:nvPicPr>
          <p:cNvPr id="357" name="Google Shape;357;gf8409bb954_0_91"/>
          <p:cNvPicPr preferRelativeResize="0"/>
          <p:nvPr/>
        </p:nvPicPr>
        <p:blipFill>
          <a:blip r:embed="rId3">
            <a:alphaModFix/>
          </a:blip>
          <a:stretch>
            <a:fillRect/>
          </a:stretch>
        </p:blipFill>
        <p:spPr>
          <a:xfrm>
            <a:off x="2554050" y="2261850"/>
            <a:ext cx="3938767" cy="2881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fc6221b64e_9_72"/>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63" name="Google Shape;363;gfc6221b64e_9_72"/>
          <p:cNvSpPr txBox="1"/>
          <p:nvPr/>
        </p:nvSpPr>
        <p:spPr>
          <a:xfrm>
            <a:off x="773075" y="1370925"/>
            <a:ext cx="78648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Primero ordenamos las predicciones por nivel de confianza y evaluamos si pasan el umbral de IoU, que, en este caso, lo dejamos en 0.5. Luego, vamos obteniendo los valores de precision y recall (</a:t>
            </a:r>
            <a:r>
              <a:rPr lang="es">
                <a:latin typeface="Montserrat"/>
                <a:ea typeface="Montserrat"/>
                <a:cs typeface="Montserrat"/>
                <a:sym typeface="Montserrat"/>
              </a:rPr>
              <a:t>últimas</a:t>
            </a:r>
            <a:r>
              <a:rPr lang="es">
                <a:latin typeface="Montserrat"/>
                <a:ea typeface="Montserrat"/>
                <a:cs typeface="Montserrat"/>
                <a:sym typeface="Montserrat"/>
              </a:rPr>
              <a:t> dos columnas de la tabla)</a:t>
            </a:r>
            <a:endParaRPr>
              <a:latin typeface="Montserrat"/>
              <a:ea typeface="Montserrat"/>
              <a:cs typeface="Montserrat"/>
              <a:sym typeface="Montserrat"/>
            </a:endParaRPr>
          </a:p>
        </p:txBody>
      </p:sp>
      <p:pic>
        <p:nvPicPr>
          <p:cNvPr id="364" name="Google Shape;364;gfc6221b64e_9_72"/>
          <p:cNvPicPr preferRelativeResize="0"/>
          <p:nvPr/>
        </p:nvPicPr>
        <p:blipFill>
          <a:blip r:embed="rId3">
            <a:alphaModFix/>
          </a:blip>
          <a:stretch>
            <a:fillRect/>
          </a:stretch>
        </p:blipFill>
        <p:spPr>
          <a:xfrm>
            <a:off x="1251238" y="2159600"/>
            <a:ext cx="6908465" cy="2852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fc6221b64e_9_7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70" name="Google Shape;370;gfc6221b64e_9_79"/>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Una vez obtenidos los valores de precision y recall para el conjunto de datos, los llevamos a una </a:t>
            </a:r>
            <a:r>
              <a:rPr lang="es">
                <a:latin typeface="Montserrat"/>
                <a:ea typeface="Montserrat"/>
                <a:cs typeface="Montserrat"/>
                <a:sym typeface="Montserrat"/>
              </a:rPr>
              <a:t>gráfica</a:t>
            </a:r>
            <a:r>
              <a:rPr lang="es">
                <a:latin typeface="Montserrat"/>
                <a:ea typeface="Montserrat"/>
                <a:cs typeface="Montserrat"/>
                <a:sym typeface="Montserrat"/>
              </a:rPr>
              <a:t>. </a:t>
            </a:r>
            <a:endParaRPr>
              <a:latin typeface="Montserrat"/>
              <a:ea typeface="Montserrat"/>
              <a:cs typeface="Montserrat"/>
              <a:sym typeface="Montserrat"/>
            </a:endParaRPr>
          </a:p>
        </p:txBody>
      </p:sp>
      <p:pic>
        <p:nvPicPr>
          <p:cNvPr id="371" name="Google Shape;371;gfc6221b64e_9_79"/>
          <p:cNvPicPr preferRelativeResize="0"/>
          <p:nvPr/>
        </p:nvPicPr>
        <p:blipFill>
          <a:blip r:embed="rId3">
            <a:alphaModFix/>
          </a:blip>
          <a:stretch>
            <a:fillRect/>
          </a:stretch>
        </p:blipFill>
        <p:spPr>
          <a:xfrm>
            <a:off x="851138" y="2237025"/>
            <a:ext cx="3558275" cy="2636475"/>
          </a:xfrm>
          <a:prstGeom prst="rect">
            <a:avLst/>
          </a:prstGeom>
          <a:noFill/>
          <a:ln>
            <a:noFill/>
          </a:ln>
        </p:spPr>
      </p:pic>
      <p:sp>
        <p:nvSpPr>
          <p:cNvPr id="372" name="Google Shape;372;gfc6221b64e_9_79"/>
          <p:cNvSpPr txBox="1"/>
          <p:nvPr/>
        </p:nvSpPr>
        <p:spPr>
          <a:xfrm>
            <a:off x="4513475" y="2127625"/>
            <a:ext cx="42450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Notar que:</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Para diferentes valores de umbral de IoU, la </a:t>
            </a:r>
            <a:r>
              <a:rPr lang="es">
                <a:latin typeface="Montserrat"/>
                <a:ea typeface="Montserrat"/>
                <a:cs typeface="Montserrat"/>
                <a:sym typeface="Montserrat"/>
              </a:rPr>
              <a:t>gráfica</a:t>
            </a:r>
            <a:r>
              <a:rPr lang="es">
                <a:latin typeface="Montserrat"/>
                <a:ea typeface="Montserrat"/>
                <a:cs typeface="Montserrat"/>
                <a:sym typeface="Montserrat"/>
              </a:rPr>
              <a:t> puede tomar formas distintas.</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Independientemente del valor de IoU que se elija, el recall nunca </a:t>
            </a:r>
            <a:r>
              <a:rPr lang="es">
                <a:latin typeface="Montserrat"/>
                <a:ea typeface="Montserrat"/>
                <a:cs typeface="Montserrat"/>
                <a:sym typeface="Montserrat"/>
              </a:rPr>
              <a:t>llegará</a:t>
            </a:r>
            <a:r>
              <a:rPr lang="es">
                <a:latin typeface="Montserrat"/>
                <a:ea typeface="Montserrat"/>
                <a:cs typeface="Montserrat"/>
                <a:sym typeface="Montserrat"/>
              </a:rPr>
              <a:t> a 100 porque hubo un FN.</a:t>
            </a:r>
            <a:endParaRPr>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fc6221b64e_9_8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a:latin typeface="Montserrat"/>
              <a:ea typeface="Montserrat"/>
              <a:cs typeface="Montserrat"/>
              <a:sym typeface="Montserrat"/>
            </a:endParaRPr>
          </a:p>
        </p:txBody>
      </p:sp>
      <p:sp>
        <p:nvSpPr>
          <p:cNvPr id="378" name="Google Shape;378;gfc6221b64e_9_87"/>
          <p:cNvSpPr txBox="1"/>
          <p:nvPr/>
        </p:nvSpPr>
        <p:spPr>
          <a:xfrm>
            <a:off x="773075" y="1370925"/>
            <a:ext cx="78648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El valor final de la </a:t>
            </a:r>
            <a:r>
              <a:rPr lang="es">
                <a:latin typeface="Montserrat"/>
                <a:ea typeface="Montserrat"/>
                <a:cs typeface="Montserrat"/>
                <a:sym typeface="Montserrat"/>
              </a:rPr>
              <a:t>métrica</a:t>
            </a:r>
            <a:r>
              <a:rPr lang="es">
                <a:latin typeface="Montserrat"/>
                <a:ea typeface="Montserrat"/>
                <a:cs typeface="Montserrat"/>
                <a:sym typeface="Montserrat"/>
              </a:rPr>
              <a:t> de AP puede obtenerse de distintas formas. En este caso se interpola la </a:t>
            </a:r>
            <a:r>
              <a:rPr lang="es">
                <a:latin typeface="Montserrat"/>
                <a:ea typeface="Montserrat"/>
                <a:cs typeface="Montserrat"/>
                <a:sym typeface="Montserrat"/>
              </a:rPr>
              <a:t>gráfica</a:t>
            </a:r>
            <a:r>
              <a:rPr lang="es">
                <a:latin typeface="Montserrat"/>
                <a:ea typeface="Montserrat"/>
                <a:cs typeface="Montserrat"/>
                <a:sym typeface="Montserrat"/>
              </a:rPr>
              <a:t> tomando N=11 puntos sobre la misma para calcular el valor final.</a:t>
            </a:r>
            <a:endParaRPr>
              <a:latin typeface="Montserrat"/>
              <a:ea typeface="Montserrat"/>
              <a:cs typeface="Montserrat"/>
              <a:sym typeface="Montserrat"/>
            </a:endParaRPr>
          </a:p>
        </p:txBody>
      </p:sp>
      <p:pic>
        <p:nvPicPr>
          <p:cNvPr id="379" name="Google Shape;379;gfc6221b64e_9_87"/>
          <p:cNvPicPr preferRelativeResize="0"/>
          <p:nvPr/>
        </p:nvPicPr>
        <p:blipFill>
          <a:blip r:embed="rId3">
            <a:alphaModFix/>
          </a:blip>
          <a:stretch>
            <a:fillRect/>
          </a:stretch>
        </p:blipFill>
        <p:spPr>
          <a:xfrm>
            <a:off x="727650" y="2237025"/>
            <a:ext cx="3617907" cy="2852175"/>
          </a:xfrm>
          <a:prstGeom prst="rect">
            <a:avLst/>
          </a:prstGeom>
          <a:noFill/>
          <a:ln>
            <a:noFill/>
          </a:ln>
        </p:spPr>
      </p:pic>
      <p:sp>
        <p:nvSpPr>
          <p:cNvPr id="380" name="Google Shape;380;gfc6221b64e_9_87"/>
          <p:cNvSpPr txBox="1"/>
          <p:nvPr/>
        </p:nvSpPr>
        <p:spPr>
          <a:xfrm>
            <a:off x="4482500" y="2251575"/>
            <a:ext cx="4430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Montserrat"/>
                <a:ea typeface="Montserrat"/>
                <a:cs typeface="Montserrat"/>
                <a:sym typeface="Montserrat"/>
              </a:rPr>
              <a:t>En este caso el </a:t>
            </a:r>
            <a:r>
              <a:rPr lang="es">
                <a:latin typeface="Montserrat"/>
                <a:ea typeface="Montserrat"/>
                <a:cs typeface="Montserrat"/>
                <a:sym typeface="Montserrat"/>
              </a:rPr>
              <a:t>cálculo</a:t>
            </a:r>
            <a:r>
              <a:rPr lang="es">
                <a:latin typeface="Montserrat"/>
                <a:ea typeface="Montserrat"/>
                <a:cs typeface="Montserrat"/>
                <a:sym typeface="Montserrat"/>
              </a:rPr>
              <a:t> queda:</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rPr lang="es" sz="1600">
                <a:latin typeface="Cambria"/>
                <a:ea typeface="Cambria"/>
                <a:cs typeface="Cambria"/>
                <a:sym typeface="Cambria"/>
              </a:rPr>
              <a:t>AP = (7 x 1.0 + 3 x 0.9 + 1 x 0.0)/11 = 0.88</a:t>
            </a:r>
            <a:endParaRPr sz="1600">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Cuarta clase:</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p>
        </p:txBody>
      </p:sp>
      <p:sp>
        <p:nvSpPr>
          <p:cNvPr id="171" name="Google Shape;171;p2"/>
          <p:cNvSpPr txBox="1"/>
          <p:nvPr>
            <p:ph idx="1" type="body"/>
          </p:nvPr>
        </p:nvSpPr>
        <p:spPr>
          <a:xfrm>
            <a:off x="666625" y="1304050"/>
            <a:ext cx="7688700" cy="361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Problema detección de objetos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Algoritmo Sliding Windows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Métrica mAP</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2 etapas:</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 R-CNN</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Faster R-CNN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Arquitecturas de 1 etapa:</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YOLO</a:t>
            </a:r>
            <a:endParaRPr sz="1400">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YOLO v2</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s" sz="1400">
                <a:latin typeface="Montserrat"/>
                <a:ea typeface="Montserrat"/>
                <a:cs typeface="Montserrat"/>
                <a:sym typeface="Montserrat"/>
              </a:rPr>
              <a:t>Entrenamiento con Roboflow</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fd2720fd9d_0_40"/>
          <p:cNvSpPr txBox="1"/>
          <p:nvPr>
            <p:ph type="title"/>
          </p:nvPr>
        </p:nvSpPr>
        <p:spPr>
          <a:xfrm>
            <a:off x="727650" y="6045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a:t>
            </a:r>
            <a:r>
              <a:rPr lang="es">
                <a:latin typeface="Montserrat"/>
                <a:ea typeface="Montserrat"/>
                <a:cs typeface="Montserrat"/>
                <a:sym typeface="Montserrat"/>
              </a:rPr>
              <a:t>clásicas</a:t>
            </a:r>
            <a:r>
              <a:rPr lang="es">
                <a:latin typeface="Montserrat"/>
                <a:ea typeface="Montserrat"/>
                <a:cs typeface="Montserrat"/>
                <a:sym typeface="Montserrat"/>
              </a:rPr>
              <a:t>: R-CNN</a:t>
            </a:r>
            <a:endParaRPr>
              <a:latin typeface="Montserrat"/>
              <a:ea typeface="Montserrat"/>
              <a:cs typeface="Montserrat"/>
              <a:sym typeface="Montserrat"/>
            </a:endParaRPr>
          </a:p>
        </p:txBody>
      </p:sp>
      <p:sp>
        <p:nvSpPr>
          <p:cNvPr id="386" name="Google Shape;386;gfd2720fd9d_0_40"/>
          <p:cNvSpPr txBox="1"/>
          <p:nvPr/>
        </p:nvSpPr>
        <p:spPr>
          <a:xfrm>
            <a:off x="773075" y="1370925"/>
            <a:ext cx="78030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En 2014 se </a:t>
            </a:r>
            <a:r>
              <a:rPr lang="es">
                <a:latin typeface="Montserrat"/>
                <a:ea typeface="Montserrat"/>
                <a:cs typeface="Montserrat"/>
                <a:sym typeface="Montserrat"/>
              </a:rPr>
              <a:t>publicó</a:t>
            </a:r>
            <a:r>
              <a:rPr lang="es">
                <a:latin typeface="Montserrat"/>
                <a:ea typeface="Montserrat"/>
                <a:cs typeface="Montserrat"/>
                <a:sym typeface="Montserrat"/>
              </a:rPr>
              <a:t> el primero de una serie de papers sobre algoritmos de </a:t>
            </a:r>
            <a:r>
              <a:rPr lang="es">
                <a:latin typeface="Montserrat"/>
                <a:ea typeface="Montserrat"/>
                <a:cs typeface="Montserrat"/>
                <a:sym typeface="Montserrat"/>
              </a:rPr>
              <a:t>detección</a:t>
            </a:r>
            <a:r>
              <a:rPr lang="es">
                <a:latin typeface="Montserrat"/>
                <a:ea typeface="Montserrat"/>
                <a:cs typeface="Montserrat"/>
                <a:sym typeface="Montserrat"/>
              </a:rPr>
              <a:t> de objetos, los cuales mejoraron sustancialmente las </a:t>
            </a:r>
            <a:r>
              <a:rPr lang="es">
                <a:latin typeface="Montserrat"/>
                <a:ea typeface="Montserrat"/>
                <a:cs typeface="Montserrat"/>
                <a:sym typeface="Montserrat"/>
              </a:rPr>
              <a:t>métricas</a:t>
            </a:r>
            <a:r>
              <a:rPr lang="es">
                <a:latin typeface="Montserrat"/>
                <a:ea typeface="Montserrat"/>
                <a:cs typeface="Montserrat"/>
                <a:sym typeface="Montserrat"/>
              </a:rPr>
              <a:t> obtenidas hasta ese entonces en este tipo de problema. El primero de estos propone una arquitectura conocida como R-CNN, basada en una red convolucional. A este, y a sus predecesores, se los considera metodos de dos etapas:</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AutoNum type="arabicPeriod"/>
            </a:pPr>
            <a:r>
              <a:rPr lang="es">
                <a:latin typeface="Montserrat"/>
                <a:ea typeface="Montserrat"/>
                <a:cs typeface="Montserrat"/>
                <a:sym typeface="Montserrat"/>
              </a:rPr>
              <a:t>En una primer etapa se generan regiones de </a:t>
            </a:r>
            <a:r>
              <a:rPr lang="es">
                <a:latin typeface="Montserrat"/>
                <a:ea typeface="Montserrat"/>
                <a:cs typeface="Montserrat"/>
                <a:sym typeface="Montserrat"/>
              </a:rPr>
              <a:t>interés</a:t>
            </a:r>
            <a:r>
              <a:rPr lang="es">
                <a:latin typeface="Montserrat"/>
                <a:ea typeface="Montserrat"/>
                <a:cs typeface="Montserrat"/>
                <a:sym typeface="Montserrat"/>
              </a:rPr>
              <a:t> o Region Proposals (ROIs)</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AutoNum type="arabicPeriod"/>
            </a:pPr>
            <a:r>
              <a:rPr lang="es">
                <a:latin typeface="Montserrat"/>
                <a:ea typeface="Montserrat"/>
                <a:cs typeface="Montserrat"/>
                <a:sym typeface="Montserrat"/>
              </a:rPr>
              <a:t>En la segunda etapa se realiza la </a:t>
            </a:r>
            <a:r>
              <a:rPr lang="es">
                <a:latin typeface="Montserrat"/>
                <a:ea typeface="Montserrat"/>
                <a:cs typeface="Montserrat"/>
                <a:sym typeface="Montserrat"/>
              </a:rPr>
              <a:t>clasificación</a:t>
            </a:r>
            <a:r>
              <a:rPr lang="es">
                <a:latin typeface="Montserrat"/>
                <a:ea typeface="Montserrat"/>
                <a:cs typeface="Montserrat"/>
                <a:sym typeface="Montserrat"/>
              </a:rPr>
              <a:t> y </a:t>
            </a:r>
            <a:r>
              <a:rPr lang="es">
                <a:latin typeface="Montserrat"/>
                <a:ea typeface="Montserrat"/>
                <a:cs typeface="Montserrat"/>
                <a:sym typeface="Montserrat"/>
              </a:rPr>
              <a:t>localización</a:t>
            </a:r>
            <a:r>
              <a:rPr lang="es">
                <a:latin typeface="Montserrat"/>
                <a:ea typeface="Montserrat"/>
                <a:cs typeface="Montserrat"/>
                <a:sym typeface="Montserrat"/>
              </a:rPr>
              <a:t> sobre dichas regiones.</a:t>
            </a:r>
            <a:endParaRPr>
              <a:latin typeface="Montserrat"/>
              <a:ea typeface="Montserrat"/>
              <a:cs typeface="Montserrat"/>
              <a:sym typeface="Montserrat"/>
            </a:endParaRPr>
          </a:p>
        </p:txBody>
      </p:sp>
      <p:sp>
        <p:nvSpPr>
          <p:cNvPr id="387" name="Google Shape;387;gfd2720fd9d_0_40"/>
          <p:cNvSpPr txBox="1"/>
          <p:nvPr/>
        </p:nvSpPr>
        <p:spPr>
          <a:xfrm>
            <a:off x="773075" y="4804800"/>
            <a:ext cx="775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Montserrat"/>
                <a:ea typeface="Montserrat"/>
                <a:cs typeface="Montserrat"/>
                <a:sym typeface="Montserrat"/>
              </a:rPr>
              <a:t>Girshick, et al., 2014. </a:t>
            </a:r>
            <a:r>
              <a:rPr lang="es" sz="1000">
                <a:highlight>
                  <a:srgbClr val="FFFFFF"/>
                </a:highlight>
                <a:latin typeface="Montserrat"/>
                <a:ea typeface="Montserrat"/>
                <a:cs typeface="Montserrat"/>
                <a:sym typeface="Montserrat"/>
              </a:rPr>
              <a:t>Rich feature hierarchies for accurate object detection and semantic segmentation. </a:t>
            </a:r>
            <a:r>
              <a:rPr lang="es" sz="1000" u="sng">
                <a:solidFill>
                  <a:schemeClr val="hlink"/>
                </a:solidFill>
                <a:latin typeface="Montserrat"/>
                <a:ea typeface="Montserrat"/>
                <a:cs typeface="Montserrat"/>
                <a:sym typeface="Montserrat"/>
                <a:hlinkClick r:id="rId3"/>
              </a:rPr>
              <a:t>Link</a:t>
            </a:r>
            <a:endParaRPr sz="1000">
              <a:latin typeface="Montserrat"/>
              <a:ea typeface="Montserrat"/>
              <a:cs typeface="Montserrat"/>
              <a:sym typeface="Montserrat"/>
            </a:endParaRPr>
          </a:p>
        </p:txBody>
      </p:sp>
      <p:pic>
        <p:nvPicPr>
          <p:cNvPr id="388" name="Google Shape;388;gfd2720fd9d_0_40"/>
          <p:cNvPicPr preferRelativeResize="0"/>
          <p:nvPr/>
        </p:nvPicPr>
        <p:blipFill rotWithShape="1">
          <a:blip r:embed="rId4">
            <a:alphaModFix/>
          </a:blip>
          <a:srcRect b="0" l="0" r="0" t="20867"/>
          <a:stretch/>
        </p:blipFill>
        <p:spPr>
          <a:xfrm>
            <a:off x="2128775" y="3369000"/>
            <a:ext cx="5039999" cy="1435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cb7c9021aa_2_45"/>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394" name="Google Shape;394;gcb7c9021aa_2_45"/>
          <p:cNvSpPr txBox="1"/>
          <p:nvPr/>
        </p:nvSpPr>
        <p:spPr>
          <a:xfrm>
            <a:off x="712775" y="1280950"/>
            <a:ext cx="8087100" cy="193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Esta primer arquitectura R-CNN contaba con las siguientes caracteristicas:</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1" lang="es" sz="1600" u="sng">
                <a:latin typeface="Montserrat"/>
                <a:ea typeface="Montserrat"/>
                <a:cs typeface="Montserrat"/>
                <a:sym typeface="Montserrat"/>
              </a:rPr>
              <a:t>Region Proposals</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None/>
            </a:pPr>
            <a:r>
              <a:rPr lang="es">
                <a:latin typeface="Montserrat"/>
                <a:ea typeface="Montserrat"/>
                <a:cs typeface="Montserrat"/>
                <a:sym typeface="Montserrat"/>
              </a:rPr>
              <a:t>Para seleccionar las regiones de </a:t>
            </a:r>
            <a:r>
              <a:rPr lang="es">
                <a:latin typeface="Montserrat"/>
                <a:ea typeface="Montserrat"/>
                <a:cs typeface="Montserrat"/>
                <a:sym typeface="Montserrat"/>
              </a:rPr>
              <a:t>interés</a:t>
            </a:r>
            <a:r>
              <a:rPr lang="es">
                <a:latin typeface="Montserrat"/>
                <a:ea typeface="Montserrat"/>
                <a:cs typeface="Montserrat"/>
                <a:sym typeface="Montserrat"/>
              </a:rPr>
              <a:t> se utilizaron algoritmos de </a:t>
            </a:r>
            <a:r>
              <a:rPr b="1" lang="es">
                <a:latin typeface="Montserrat"/>
                <a:ea typeface="Montserrat"/>
                <a:cs typeface="Montserrat"/>
                <a:sym typeface="Montserrat"/>
              </a:rPr>
              <a:t>búsqueda</a:t>
            </a:r>
            <a:r>
              <a:rPr b="1" lang="es">
                <a:latin typeface="Montserrat"/>
                <a:ea typeface="Montserrat"/>
                <a:cs typeface="Montserrat"/>
                <a:sym typeface="Montserrat"/>
              </a:rPr>
              <a:t> selectiva o selective search</a:t>
            </a:r>
            <a:r>
              <a:rPr lang="es">
                <a:latin typeface="Montserrat"/>
                <a:ea typeface="Montserrat"/>
                <a:cs typeface="Montserrat"/>
                <a:sym typeface="Montserrat"/>
              </a:rPr>
              <a:t>, los cuales se basan en </a:t>
            </a:r>
            <a:r>
              <a:rPr lang="es">
                <a:latin typeface="Montserrat"/>
                <a:ea typeface="Montserrat"/>
                <a:cs typeface="Montserrat"/>
                <a:sym typeface="Montserrat"/>
              </a:rPr>
              <a:t>características</a:t>
            </a:r>
            <a:r>
              <a:rPr lang="es">
                <a:latin typeface="Montserrat"/>
                <a:ea typeface="Montserrat"/>
                <a:cs typeface="Montserrat"/>
                <a:sym typeface="Montserrat"/>
              </a:rPr>
              <a:t> de regiones de </a:t>
            </a:r>
            <a:r>
              <a:rPr lang="es">
                <a:latin typeface="Montserrat"/>
                <a:ea typeface="Montserrat"/>
                <a:cs typeface="Montserrat"/>
                <a:sym typeface="Montserrat"/>
              </a:rPr>
              <a:t>píxeles</a:t>
            </a:r>
            <a:r>
              <a:rPr lang="es">
                <a:latin typeface="Montserrat"/>
                <a:ea typeface="Montserrat"/>
                <a:cs typeface="Montserrat"/>
                <a:sym typeface="Montserrat"/>
              </a:rPr>
              <a:t> contiguos para agruparlos. De </a:t>
            </a:r>
            <a:r>
              <a:rPr lang="es">
                <a:latin typeface="Montserrat"/>
                <a:ea typeface="Montserrat"/>
                <a:cs typeface="Montserrat"/>
                <a:sym typeface="Montserrat"/>
              </a:rPr>
              <a:t>aquí</a:t>
            </a:r>
            <a:r>
              <a:rPr lang="es">
                <a:latin typeface="Montserrat"/>
                <a:ea typeface="Montserrat"/>
                <a:cs typeface="Montserrat"/>
                <a:sym typeface="Montserrat"/>
              </a:rPr>
              <a:t> se </a:t>
            </a:r>
            <a:r>
              <a:rPr lang="es">
                <a:latin typeface="Montserrat"/>
                <a:ea typeface="Montserrat"/>
                <a:cs typeface="Montserrat"/>
                <a:sym typeface="Montserrat"/>
              </a:rPr>
              <a:t>extraen</a:t>
            </a:r>
            <a:r>
              <a:rPr lang="es">
                <a:latin typeface="Montserrat"/>
                <a:ea typeface="Montserrat"/>
                <a:cs typeface="Montserrat"/>
                <a:sym typeface="Montserrat"/>
              </a:rPr>
              <a:t> 2000 regiones de </a:t>
            </a:r>
            <a:r>
              <a:rPr lang="es">
                <a:latin typeface="Montserrat"/>
                <a:ea typeface="Montserrat"/>
                <a:cs typeface="Montserrat"/>
                <a:sym typeface="Montserrat"/>
              </a:rPr>
              <a:t>interés</a:t>
            </a:r>
            <a:r>
              <a:rPr lang="es">
                <a:latin typeface="Montserrat"/>
                <a:ea typeface="Montserrat"/>
                <a:cs typeface="Montserrat"/>
                <a:sym typeface="Montserrat"/>
              </a:rPr>
              <a:t> por cada imagen de entrada.</a:t>
            </a:r>
            <a:endParaRPr>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a:latin typeface="Montserrat"/>
              <a:ea typeface="Montserrat"/>
              <a:cs typeface="Montserrat"/>
              <a:sym typeface="Montserrat"/>
            </a:endParaRPr>
          </a:p>
        </p:txBody>
      </p:sp>
      <p:sp>
        <p:nvSpPr>
          <p:cNvPr id="395" name="Google Shape;395;gcb7c9021aa_2_45"/>
          <p:cNvSpPr txBox="1"/>
          <p:nvPr/>
        </p:nvSpPr>
        <p:spPr>
          <a:xfrm>
            <a:off x="764300" y="4856325"/>
            <a:ext cx="775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Montserrat"/>
                <a:ea typeface="Montserrat"/>
                <a:cs typeface="Montserrat"/>
                <a:sym typeface="Montserrat"/>
              </a:rPr>
              <a:t> Uijlings</a:t>
            </a:r>
            <a:r>
              <a:rPr lang="es" sz="1000">
                <a:latin typeface="Montserrat"/>
                <a:ea typeface="Montserrat"/>
                <a:cs typeface="Montserrat"/>
                <a:sym typeface="Montserrat"/>
              </a:rPr>
              <a:t>, et al., 2012. </a:t>
            </a:r>
            <a:r>
              <a:rPr lang="es" sz="1000">
                <a:highlight>
                  <a:srgbClr val="FFFFFF"/>
                </a:highlight>
                <a:latin typeface="Montserrat"/>
                <a:ea typeface="Montserrat"/>
                <a:cs typeface="Montserrat"/>
                <a:sym typeface="Montserrat"/>
              </a:rPr>
              <a:t>Selective Search for Object Recognition</a:t>
            </a:r>
            <a:r>
              <a:rPr lang="es" sz="1000">
                <a:highlight>
                  <a:srgbClr val="FFFFFF"/>
                </a:highlight>
                <a:latin typeface="Montserrat"/>
                <a:ea typeface="Montserrat"/>
                <a:cs typeface="Montserrat"/>
                <a:sym typeface="Montserrat"/>
              </a:rPr>
              <a:t>. </a:t>
            </a:r>
            <a:r>
              <a:rPr lang="es" sz="1000" u="sng">
                <a:solidFill>
                  <a:schemeClr val="hlink"/>
                </a:solidFill>
                <a:latin typeface="Montserrat"/>
                <a:ea typeface="Montserrat"/>
                <a:cs typeface="Montserrat"/>
                <a:sym typeface="Montserrat"/>
                <a:hlinkClick r:id="rId3"/>
              </a:rPr>
              <a:t>Link</a:t>
            </a:r>
            <a:endParaRPr sz="1000">
              <a:latin typeface="Montserrat"/>
              <a:ea typeface="Montserrat"/>
              <a:cs typeface="Montserrat"/>
              <a:sym typeface="Montserrat"/>
            </a:endParaRPr>
          </a:p>
        </p:txBody>
      </p:sp>
      <p:pic>
        <p:nvPicPr>
          <p:cNvPr id="396" name="Google Shape;396;gcb7c9021aa_2_45"/>
          <p:cNvPicPr preferRelativeResize="0"/>
          <p:nvPr/>
        </p:nvPicPr>
        <p:blipFill>
          <a:blip r:embed="rId4">
            <a:alphaModFix/>
          </a:blip>
          <a:stretch>
            <a:fillRect/>
          </a:stretch>
        </p:blipFill>
        <p:spPr>
          <a:xfrm>
            <a:off x="2604588" y="2924700"/>
            <a:ext cx="4303476" cy="1982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0263009931_1_23"/>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02" name="Google Shape;402;g10263009931_1_23"/>
          <p:cNvSpPr txBox="1"/>
          <p:nvPr/>
        </p:nvSpPr>
        <p:spPr>
          <a:xfrm>
            <a:off x="712775" y="1280950"/>
            <a:ext cx="8087100" cy="3478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s" sz="1600" u="sng">
                <a:latin typeface="Montserrat"/>
                <a:ea typeface="Montserrat"/>
                <a:cs typeface="Montserrat"/>
                <a:sym typeface="Montserrat"/>
              </a:rPr>
              <a:t>Feature Extraction</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None/>
            </a:pPr>
            <a:r>
              <a:rPr lang="es">
                <a:latin typeface="Montserrat"/>
                <a:ea typeface="Montserrat"/>
                <a:cs typeface="Montserrat"/>
                <a:sym typeface="Montserrat"/>
              </a:rPr>
              <a:t>Luego, cada ROI era resizeada a 227x227 </a:t>
            </a:r>
            <a:r>
              <a:rPr lang="es">
                <a:latin typeface="Montserrat"/>
                <a:ea typeface="Montserrat"/>
                <a:cs typeface="Montserrat"/>
                <a:sym typeface="Montserrat"/>
              </a:rPr>
              <a:t>píxeles</a:t>
            </a:r>
            <a:r>
              <a:rPr lang="es">
                <a:latin typeface="Montserrat"/>
                <a:ea typeface="Montserrat"/>
                <a:cs typeface="Montserrat"/>
                <a:sym typeface="Montserrat"/>
              </a:rPr>
              <a:t> y pasada por una red convolucional cuyo fin era extraer features. Dicha red </a:t>
            </a:r>
            <a:r>
              <a:rPr lang="es">
                <a:latin typeface="Montserrat"/>
                <a:ea typeface="Montserrat"/>
                <a:cs typeface="Montserrat"/>
                <a:sym typeface="Montserrat"/>
              </a:rPr>
              <a:t>consiste</a:t>
            </a:r>
            <a:r>
              <a:rPr lang="es">
                <a:latin typeface="Montserrat"/>
                <a:ea typeface="Montserrat"/>
                <a:cs typeface="Montserrat"/>
                <a:sym typeface="Montserrat"/>
              </a:rPr>
              <a:t> en una arquitectura AlexNet, entrenada primero con ImageNet y luego refinada con ejemplos de ROIs del dataset propio. La </a:t>
            </a:r>
            <a:r>
              <a:rPr lang="es">
                <a:latin typeface="Montserrat"/>
                <a:ea typeface="Montserrat"/>
                <a:cs typeface="Montserrat"/>
                <a:sym typeface="Montserrat"/>
              </a:rPr>
              <a:t>última</a:t>
            </a:r>
            <a:r>
              <a:rPr lang="es">
                <a:latin typeface="Montserrat"/>
                <a:ea typeface="Montserrat"/>
                <a:cs typeface="Montserrat"/>
                <a:sym typeface="Montserrat"/>
              </a:rPr>
              <a:t> capa de 1000 salidas es reemplazada por una nueva con N + 1 salidas, donde N es la cantidad de clases a detectar y se agrega uno por la clase “background”.</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rPr lang="es">
                <a:latin typeface="Montserrat"/>
                <a:ea typeface="Montserrat"/>
                <a:cs typeface="Montserrat"/>
                <a:sym typeface="Montserrat"/>
              </a:rPr>
              <a:t>Cada batch de entrenamiento </a:t>
            </a:r>
            <a:r>
              <a:rPr lang="es">
                <a:latin typeface="Montserrat"/>
                <a:ea typeface="Montserrat"/>
                <a:cs typeface="Montserrat"/>
                <a:sym typeface="Montserrat"/>
              </a:rPr>
              <a:t>consistió</a:t>
            </a:r>
            <a:r>
              <a:rPr lang="es">
                <a:latin typeface="Montserrat"/>
                <a:ea typeface="Montserrat"/>
                <a:cs typeface="Montserrat"/>
                <a:sym typeface="Montserrat"/>
              </a:rPr>
              <a:t> en 32 </a:t>
            </a:r>
            <a:r>
              <a:rPr lang="es">
                <a:latin typeface="Montserrat"/>
                <a:ea typeface="Montserrat"/>
                <a:cs typeface="Montserrat"/>
                <a:sym typeface="Montserrat"/>
              </a:rPr>
              <a:t>imágenes</a:t>
            </a:r>
            <a:r>
              <a:rPr lang="es">
                <a:latin typeface="Montserrat"/>
                <a:ea typeface="Montserrat"/>
                <a:cs typeface="Montserrat"/>
                <a:sym typeface="Montserrat"/>
              </a:rPr>
              <a:t> de objetos de </a:t>
            </a:r>
            <a:r>
              <a:rPr lang="es">
                <a:latin typeface="Montserrat"/>
                <a:ea typeface="Montserrat"/>
                <a:cs typeface="Montserrat"/>
                <a:sym typeface="Montserrat"/>
              </a:rPr>
              <a:t>interés</a:t>
            </a:r>
            <a:r>
              <a:rPr lang="es">
                <a:latin typeface="Montserrat"/>
                <a:ea typeface="Montserrat"/>
                <a:cs typeface="Montserrat"/>
                <a:sym typeface="Montserrat"/>
              </a:rPr>
              <a:t> y 96 </a:t>
            </a:r>
            <a:r>
              <a:rPr lang="es">
                <a:latin typeface="Montserrat"/>
                <a:ea typeface="Montserrat"/>
                <a:cs typeface="Montserrat"/>
                <a:sym typeface="Montserrat"/>
              </a:rPr>
              <a:t>imágenes</a:t>
            </a:r>
            <a:r>
              <a:rPr lang="es">
                <a:latin typeface="Montserrat"/>
                <a:ea typeface="Montserrat"/>
                <a:cs typeface="Montserrat"/>
                <a:sym typeface="Montserrat"/>
              </a:rPr>
              <a:t> de regiones extras de “background”. Esto con el fin de garantizar que en cada entrenamiento </a:t>
            </a:r>
            <a:r>
              <a:rPr lang="es">
                <a:latin typeface="Montserrat"/>
                <a:ea typeface="Montserrat"/>
                <a:cs typeface="Montserrat"/>
                <a:sym typeface="Montserrat"/>
              </a:rPr>
              <a:t>existen</a:t>
            </a:r>
            <a:r>
              <a:rPr lang="es">
                <a:latin typeface="Montserrat"/>
                <a:ea typeface="Montserrat"/>
                <a:cs typeface="Montserrat"/>
                <a:sym typeface="Montserrat"/>
              </a:rPr>
              <a:t> ejemplos “positivos”.</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rPr lang="es">
                <a:latin typeface="Montserrat"/>
                <a:ea typeface="Montserrat"/>
                <a:cs typeface="Montserrat"/>
                <a:sym typeface="Montserrat"/>
              </a:rPr>
              <a:t>Una vez finalizado el entrenamiento, se remueve la </a:t>
            </a:r>
            <a:r>
              <a:rPr lang="es">
                <a:latin typeface="Montserrat"/>
                <a:ea typeface="Montserrat"/>
                <a:cs typeface="Montserrat"/>
                <a:sym typeface="Montserrat"/>
              </a:rPr>
              <a:t>última</a:t>
            </a:r>
            <a:r>
              <a:rPr lang="es">
                <a:latin typeface="Montserrat"/>
                <a:ea typeface="Montserrat"/>
                <a:cs typeface="Montserrat"/>
                <a:sym typeface="Montserrat"/>
              </a:rPr>
              <a:t> capa del clasificador, dejando a la salida de la red un vector de 4096 features obtenidas a partir de esa red convolucional.</a:t>
            </a:r>
            <a:endParaRPr>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0263009931_1_30"/>
          <p:cNvSpPr txBox="1"/>
          <p:nvPr>
            <p:ph type="title"/>
          </p:nvPr>
        </p:nvSpPr>
        <p:spPr>
          <a:xfrm>
            <a:off x="764300" y="604525"/>
            <a:ext cx="8303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08" name="Google Shape;408;g10263009931_1_30"/>
          <p:cNvSpPr txBox="1"/>
          <p:nvPr/>
        </p:nvSpPr>
        <p:spPr>
          <a:xfrm>
            <a:off x="712775" y="1280950"/>
            <a:ext cx="8087100" cy="3540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s" sz="1600" u="sng">
                <a:latin typeface="Montserrat"/>
                <a:ea typeface="Montserrat"/>
                <a:cs typeface="Montserrat"/>
                <a:sym typeface="Montserrat"/>
              </a:rPr>
              <a:t>Object Classification</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None/>
            </a:pPr>
            <a:r>
              <a:rPr lang="es">
                <a:latin typeface="Montserrat"/>
                <a:ea typeface="Montserrat"/>
                <a:cs typeface="Montserrat"/>
                <a:sym typeface="Montserrat"/>
              </a:rPr>
              <a:t>Para clasificar los objetos dentro de las ROIs se entrenó un SVM por cada clase dentro del dataset, cuyas entradas son las 4096 features de salida en la red neuronal.</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rPr lang="es">
                <a:latin typeface="Montserrat"/>
                <a:ea typeface="Montserrat"/>
                <a:cs typeface="Montserrat"/>
                <a:sym typeface="Montserrat"/>
              </a:rPr>
              <a:t>Para obtener las etiquetas de este entrenamiento, se tomó como muestras “positivas” a las ROIs que tenían un IoU mayor a 0.3 con el bounding box de la etiqueta. Luego, la salida de cada SVM representa la confianza de que en la imagen exista un objeto de la clase correspondiente.</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rPr b="1" lang="es" sz="1600" u="sng">
                <a:latin typeface="Montserrat"/>
                <a:ea typeface="Montserrat"/>
                <a:cs typeface="Montserrat"/>
                <a:sym typeface="Montserrat"/>
              </a:rPr>
              <a:t>Bounding Box Regressor</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None/>
            </a:pPr>
            <a:r>
              <a:rPr lang="es">
                <a:latin typeface="Montserrat"/>
                <a:ea typeface="Montserrat"/>
                <a:cs typeface="Montserrat"/>
                <a:sym typeface="Montserrat"/>
              </a:rPr>
              <a:t>Por otro lado, se entrena un modelo de regresión para ajustar la localización del objeto. Dicho modelo aprende las transformación necesarias para pasar del bounding box predicho (determinado por la ROI analizada) al ground truth label.</a:t>
            </a:r>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cb7c9021aa_2_51"/>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R-CNN</a:t>
            </a:r>
            <a:endParaRPr>
              <a:latin typeface="Montserrat"/>
              <a:ea typeface="Montserrat"/>
              <a:cs typeface="Montserrat"/>
              <a:sym typeface="Montserrat"/>
            </a:endParaRPr>
          </a:p>
        </p:txBody>
      </p:sp>
      <p:pic>
        <p:nvPicPr>
          <p:cNvPr id="414" name="Google Shape;414;gcb7c9021aa_2_51"/>
          <p:cNvPicPr preferRelativeResize="0"/>
          <p:nvPr/>
        </p:nvPicPr>
        <p:blipFill>
          <a:blip r:embed="rId3">
            <a:alphaModFix/>
          </a:blip>
          <a:stretch>
            <a:fillRect/>
          </a:stretch>
        </p:blipFill>
        <p:spPr>
          <a:xfrm>
            <a:off x="0" y="1240600"/>
            <a:ext cx="9144000" cy="3666750"/>
          </a:xfrm>
          <a:prstGeom prst="rect">
            <a:avLst/>
          </a:prstGeom>
          <a:noFill/>
          <a:ln>
            <a:noFill/>
          </a:ln>
        </p:spPr>
      </p:pic>
      <p:sp>
        <p:nvSpPr>
          <p:cNvPr id="415" name="Google Shape;415;gcb7c9021aa_2_51"/>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rtl="0" algn="l">
              <a:lnSpc>
                <a:spcPct val="182608"/>
              </a:lnSpc>
              <a:spcBef>
                <a:spcPts val="1400"/>
              </a:spcBef>
              <a:spcAft>
                <a:spcPts val="0"/>
              </a:spcAft>
              <a:buNone/>
            </a:pPr>
            <a:r>
              <a:rPr lang="es" sz="1000">
                <a:solidFill>
                  <a:srgbClr val="292929"/>
                </a:solidFill>
                <a:highlight>
                  <a:srgbClr val="FFFFFF"/>
                </a:highlight>
                <a:latin typeface="Montserrat"/>
                <a:ea typeface="Montserrat"/>
                <a:cs typeface="Montserrat"/>
                <a:sym typeface="Montserrat"/>
              </a:rPr>
              <a:t>What do we learn from region based object detectors (Faster R-CNN, R-FCN, FPN)? </a:t>
            </a:r>
            <a:r>
              <a:rPr lang="es" sz="1000" u="sng">
                <a:solidFill>
                  <a:schemeClr val="hlink"/>
                </a:solidFill>
                <a:latin typeface="Montserrat"/>
                <a:ea typeface="Montserrat"/>
                <a:cs typeface="Montserrat"/>
                <a:sym typeface="Montserrat"/>
                <a:hlinkClick r:id="rId4"/>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cb81ab64cb_0_2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R-CNN</a:t>
            </a:r>
            <a:endParaRPr sz="900">
              <a:latin typeface="Montserrat"/>
              <a:ea typeface="Montserrat"/>
              <a:cs typeface="Montserrat"/>
              <a:sym typeface="Montserrat"/>
            </a:endParaRPr>
          </a:p>
        </p:txBody>
      </p:sp>
      <p:sp>
        <p:nvSpPr>
          <p:cNvPr id="421" name="Google Shape;421;gcb81ab64cb_0_28"/>
          <p:cNvSpPr txBox="1"/>
          <p:nvPr/>
        </p:nvSpPr>
        <p:spPr>
          <a:xfrm>
            <a:off x="783375" y="1340000"/>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A pesar de haber sido una mejora importante para su </a:t>
            </a:r>
            <a:r>
              <a:rPr lang="es">
                <a:latin typeface="Montserrat"/>
                <a:ea typeface="Montserrat"/>
                <a:cs typeface="Montserrat"/>
                <a:sym typeface="Montserrat"/>
              </a:rPr>
              <a:t>época</a:t>
            </a:r>
            <a:r>
              <a:rPr lang="es">
                <a:latin typeface="Montserrat"/>
                <a:ea typeface="Montserrat"/>
                <a:cs typeface="Montserrat"/>
                <a:sym typeface="Montserrat"/>
              </a:rPr>
              <a:t>, la arquitectura de R-CNN presenta varias falencias:</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No es entrenable de forma end-to-end, es decir, es necesario realizar varias etapas de entrenamiento distintas que no son paralelizables.</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Tiene tiempos de inferencia demasiado grandes para considerarlo viable para una </a:t>
            </a:r>
            <a:r>
              <a:rPr lang="es">
                <a:latin typeface="Montserrat"/>
                <a:ea typeface="Montserrat"/>
                <a:cs typeface="Montserrat"/>
                <a:sym typeface="Montserrat"/>
              </a:rPr>
              <a:t>aplicación</a:t>
            </a:r>
            <a:r>
              <a:rPr lang="es">
                <a:latin typeface="Montserrat"/>
                <a:ea typeface="Montserrat"/>
                <a:cs typeface="Montserrat"/>
                <a:sym typeface="Montserrat"/>
              </a:rPr>
              <a:t> en tiempo real, fundamentalmente debido a tener que procesar muchas regiones donde en realidad no hay </a:t>
            </a:r>
            <a:r>
              <a:rPr lang="es">
                <a:latin typeface="Montserrat"/>
                <a:ea typeface="Montserrat"/>
                <a:cs typeface="Montserrat"/>
                <a:sym typeface="Montserrat"/>
              </a:rPr>
              <a:t>ningún</a:t>
            </a:r>
            <a:r>
              <a:rPr lang="es">
                <a:latin typeface="Montserrat"/>
                <a:ea typeface="Montserrat"/>
                <a:cs typeface="Montserrat"/>
                <a:sym typeface="Montserrat"/>
              </a:rPr>
              <a:t> objeto, de forma sequencial.</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cb81ab64cb_0_48"/>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a:t>
            </a:r>
            <a:r>
              <a:rPr lang="es">
                <a:latin typeface="Montserrat"/>
                <a:ea typeface="Montserrat"/>
                <a:cs typeface="Montserrat"/>
                <a:sym typeface="Montserrat"/>
              </a:rPr>
              <a:t>clásicas</a:t>
            </a:r>
            <a:r>
              <a:rPr lang="es">
                <a:latin typeface="Montserrat"/>
                <a:ea typeface="Montserrat"/>
                <a:cs typeface="Montserrat"/>
                <a:sym typeface="Montserrat"/>
              </a:rPr>
              <a:t>: Fast R-CNN</a:t>
            </a:r>
            <a:endParaRPr sz="900">
              <a:latin typeface="Montserrat"/>
              <a:ea typeface="Montserrat"/>
              <a:cs typeface="Montserrat"/>
              <a:sym typeface="Montserrat"/>
            </a:endParaRPr>
          </a:p>
        </p:txBody>
      </p:sp>
      <p:sp>
        <p:nvSpPr>
          <p:cNvPr id="427" name="Google Shape;427;gcb81ab64cb_0_48"/>
          <p:cNvSpPr txBox="1"/>
          <p:nvPr/>
        </p:nvSpPr>
        <p:spPr>
          <a:xfrm>
            <a:off x="783375" y="1340000"/>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En 2015 se propuso una mejora al modelo original, la cual se </a:t>
            </a:r>
            <a:r>
              <a:rPr lang="es">
                <a:latin typeface="Montserrat"/>
                <a:ea typeface="Montserrat"/>
                <a:cs typeface="Montserrat"/>
                <a:sym typeface="Montserrat"/>
              </a:rPr>
              <a:t>llamó</a:t>
            </a:r>
            <a:r>
              <a:rPr lang="es">
                <a:latin typeface="Montserrat"/>
                <a:ea typeface="Montserrat"/>
                <a:cs typeface="Montserrat"/>
                <a:sym typeface="Montserrat"/>
              </a:rPr>
              <a:t> Fast R-CNN. En esta arquitectura se hizo foco, fundamentalmente, en reducir los tiempos de entrenamiento e inferencia del modelo.</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Esto se </a:t>
            </a:r>
            <a:r>
              <a:rPr lang="es">
                <a:latin typeface="Montserrat"/>
                <a:ea typeface="Montserrat"/>
                <a:cs typeface="Montserrat"/>
                <a:sym typeface="Montserrat"/>
              </a:rPr>
              <a:t>logró</a:t>
            </a:r>
            <a:r>
              <a:rPr lang="es">
                <a:latin typeface="Montserrat"/>
                <a:ea typeface="Montserrat"/>
                <a:cs typeface="Montserrat"/>
                <a:sym typeface="Montserrat"/>
              </a:rPr>
              <a:t> gracias a que se </a:t>
            </a:r>
            <a:r>
              <a:rPr lang="es">
                <a:latin typeface="Montserrat"/>
                <a:ea typeface="Montserrat"/>
                <a:cs typeface="Montserrat"/>
                <a:sym typeface="Montserrat"/>
              </a:rPr>
              <a:t>paralelizó</a:t>
            </a:r>
            <a:r>
              <a:rPr lang="es">
                <a:latin typeface="Montserrat"/>
                <a:ea typeface="Montserrat"/>
                <a:cs typeface="Montserrat"/>
                <a:sym typeface="Montserrat"/>
              </a:rPr>
              <a:t> el proceso de </a:t>
            </a:r>
            <a:r>
              <a:rPr lang="es">
                <a:latin typeface="Montserrat"/>
                <a:ea typeface="Montserrat"/>
                <a:cs typeface="Montserrat"/>
                <a:sym typeface="Montserrat"/>
              </a:rPr>
              <a:t>extracción</a:t>
            </a:r>
            <a:r>
              <a:rPr lang="es">
                <a:latin typeface="Montserrat"/>
                <a:ea typeface="Montserrat"/>
                <a:cs typeface="Montserrat"/>
                <a:sym typeface="Montserrat"/>
              </a:rPr>
              <a:t> de features de la imagen y le eliminaron los SVM para la </a:t>
            </a:r>
            <a:r>
              <a:rPr lang="es">
                <a:latin typeface="Montserrat"/>
                <a:ea typeface="Montserrat"/>
                <a:cs typeface="Montserrat"/>
                <a:sym typeface="Montserrat"/>
              </a:rPr>
              <a:t>clasificación</a:t>
            </a:r>
            <a:r>
              <a:rPr lang="es">
                <a:latin typeface="Montserrat"/>
                <a:ea typeface="Montserrat"/>
                <a:cs typeface="Montserrat"/>
                <a:sym typeface="Montserrat"/>
              </a:rPr>
              <a:t> de los objetos, dejando todas las partes con base en alguna red neuronal, lo que </a:t>
            </a:r>
            <a:r>
              <a:rPr lang="es">
                <a:latin typeface="Montserrat"/>
                <a:ea typeface="Montserrat"/>
                <a:cs typeface="Montserrat"/>
                <a:sym typeface="Montserrat"/>
              </a:rPr>
              <a:t>permitió</a:t>
            </a:r>
            <a:r>
              <a:rPr lang="es">
                <a:latin typeface="Montserrat"/>
                <a:ea typeface="Montserrat"/>
                <a:cs typeface="Montserrat"/>
                <a:sym typeface="Montserrat"/>
              </a:rPr>
              <a:t> que todo el sistema pueda ser entrenado al mismo tiempo.</a:t>
            </a:r>
            <a:endParaRPr>
              <a:latin typeface="Montserrat"/>
              <a:ea typeface="Montserrat"/>
              <a:cs typeface="Montserrat"/>
              <a:sym typeface="Montserrat"/>
            </a:endParaRPr>
          </a:p>
        </p:txBody>
      </p:sp>
      <p:sp>
        <p:nvSpPr>
          <p:cNvPr id="428" name="Google Shape;428;gcb81ab64cb_0_48"/>
          <p:cNvSpPr txBox="1"/>
          <p:nvPr/>
        </p:nvSpPr>
        <p:spPr>
          <a:xfrm>
            <a:off x="835050" y="4804800"/>
            <a:ext cx="775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Montserrat"/>
                <a:ea typeface="Montserrat"/>
                <a:cs typeface="Montserrat"/>
                <a:sym typeface="Montserrat"/>
              </a:rPr>
              <a:t>Girshick, 2015. </a:t>
            </a:r>
            <a:r>
              <a:rPr lang="es" sz="1000">
                <a:highlight>
                  <a:srgbClr val="FFFFFF"/>
                </a:highlight>
                <a:latin typeface="Montserrat"/>
                <a:ea typeface="Montserrat"/>
                <a:cs typeface="Montserrat"/>
                <a:sym typeface="Montserrat"/>
              </a:rPr>
              <a:t>Fast R-CNN</a:t>
            </a:r>
            <a:r>
              <a:rPr lang="es" sz="1000">
                <a:highlight>
                  <a:srgbClr val="FFFFFF"/>
                </a:highlight>
                <a:latin typeface="Montserrat"/>
                <a:ea typeface="Montserrat"/>
                <a:cs typeface="Montserrat"/>
                <a:sym typeface="Montserrat"/>
              </a:rPr>
              <a:t>. </a:t>
            </a:r>
            <a:r>
              <a:rPr lang="es" sz="1000" u="sng">
                <a:solidFill>
                  <a:schemeClr val="hlink"/>
                </a:solidFill>
                <a:latin typeface="Montserrat"/>
                <a:ea typeface="Montserrat"/>
                <a:cs typeface="Montserrat"/>
                <a:sym typeface="Montserrat"/>
                <a:hlinkClick r:id="rId3"/>
              </a:rPr>
              <a:t>Link</a:t>
            </a:r>
            <a:endParaRPr sz="10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cb81ab64cb_0_5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34" name="Google Shape;434;gcb81ab64cb_0_53"/>
          <p:cNvSpPr txBox="1"/>
          <p:nvPr/>
        </p:nvSpPr>
        <p:spPr>
          <a:xfrm>
            <a:off x="783375" y="1340000"/>
            <a:ext cx="7740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435" name="Google Shape;435;gcb81ab64cb_0_53"/>
          <p:cNvSpPr txBox="1"/>
          <p:nvPr/>
        </p:nvSpPr>
        <p:spPr>
          <a:xfrm>
            <a:off x="804000" y="1360600"/>
            <a:ext cx="7740900" cy="298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Las mejoras </a:t>
            </a:r>
            <a:r>
              <a:rPr lang="es">
                <a:latin typeface="Montserrat"/>
                <a:ea typeface="Montserrat"/>
                <a:cs typeface="Montserrat"/>
                <a:sym typeface="Montserrat"/>
              </a:rPr>
              <a:t>más</a:t>
            </a:r>
            <a:r>
              <a:rPr lang="es">
                <a:latin typeface="Montserrat"/>
                <a:ea typeface="Montserrat"/>
                <a:cs typeface="Montserrat"/>
                <a:sym typeface="Montserrat"/>
              </a:rPr>
              <a:t> significativas se resumen en los siguientes puntos:</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En este caso, la imagen completa es procesada por la red neuronal para extraer features. La red convolucional </a:t>
            </a:r>
            <a:r>
              <a:rPr lang="es">
                <a:latin typeface="Montserrat"/>
                <a:ea typeface="Montserrat"/>
                <a:cs typeface="Montserrat"/>
                <a:sym typeface="Montserrat"/>
              </a:rPr>
              <a:t>pasó</a:t>
            </a:r>
            <a:r>
              <a:rPr lang="es">
                <a:latin typeface="Montserrat"/>
                <a:ea typeface="Montserrat"/>
                <a:cs typeface="Montserrat"/>
                <a:sym typeface="Montserrat"/>
              </a:rPr>
              <a:t> a ser una arquitectura VGG-16 entrenada en ImageNet, a la cual se le eliminaron las capas densas.</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Al mismo tiempo, se obtienen regiones de </a:t>
            </a:r>
            <a:r>
              <a:rPr lang="es">
                <a:latin typeface="Montserrat"/>
                <a:ea typeface="Montserrat"/>
                <a:cs typeface="Montserrat"/>
                <a:sym typeface="Montserrat"/>
              </a:rPr>
              <a:t>interés</a:t>
            </a:r>
            <a:r>
              <a:rPr lang="es">
                <a:latin typeface="Montserrat"/>
                <a:ea typeface="Montserrat"/>
                <a:cs typeface="Montserrat"/>
                <a:sym typeface="Montserrat"/>
              </a:rPr>
              <a:t> en la misma imagen utilizando </a:t>
            </a:r>
            <a:r>
              <a:rPr lang="es">
                <a:latin typeface="Montserrat"/>
                <a:ea typeface="Montserrat"/>
                <a:cs typeface="Montserrat"/>
                <a:sym typeface="Montserrat"/>
              </a:rPr>
              <a:t>algún</a:t>
            </a:r>
            <a:r>
              <a:rPr lang="es">
                <a:latin typeface="Montserrat"/>
                <a:ea typeface="Montserrat"/>
                <a:cs typeface="Montserrat"/>
                <a:sym typeface="Montserrat"/>
              </a:rPr>
              <a:t> </a:t>
            </a:r>
            <a:r>
              <a:rPr lang="es">
                <a:latin typeface="Montserrat"/>
                <a:ea typeface="Montserrat"/>
                <a:cs typeface="Montserrat"/>
                <a:sym typeface="Montserrat"/>
              </a:rPr>
              <a:t>método</a:t>
            </a:r>
            <a:r>
              <a:rPr lang="es">
                <a:latin typeface="Montserrat"/>
                <a:ea typeface="Montserrat"/>
                <a:cs typeface="Montserrat"/>
                <a:sym typeface="Montserrat"/>
              </a:rPr>
              <a:t> de </a:t>
            </a:r>
            <a:r>
              <a:rPr lang="es">
                <a:latin typeface="Montserrat"/>
                <a:ea typeface="Montserrat"/>
                <a:cs typeface="Montserrat"/>
                <a:sym typeface="Montserrat"/>
              </a:rPr>
              <a:t>búsqueda</a:t>
            </a:r>
            <a:r>
              <a:rPr lang="es">
                <a:latin typeface="Montserrat"/>
                <a:ea typeface="Montserrat"/>
                <a:cs typeface="Montserrat"/>
                <a:sym typeface="Montserrat"/>
              </a:rPr>
              <a:t> selectiva, como en R-CNN.</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Luego, se toman las features que caigan dentro de la </a:t>
            </a:r>
            <a:r>
              <a:rPr lang="es">
                <a:latin typeface="Montserrat"/>
                <a:ea typeface="Montserrat"/>
                <a:cs typeface="Montserrat"/>
                <a:sym typeface="Montserrat"/>
              </a:rPr>
              <a:t>región</a:t>
            </a:r>
            <a:r>
              <a:rPr lang="es">
                <a:latin typeface="Montserrat"/>
                <a:ea typeface="Montserrat"/>
                <a:cs typeface="Montserrat"/>
                <a:sym typeface="Montserrat"/>
              </a:rPr>
              <a:t> de </a:t>
            </a:r>
            <a:r>
              <a:rPr lang="es">
                <a:latin typeface="Montserrat"/>
                <a:ea typeface="Montserrat"/>
                <a:cs typeface="Montserrat"/>
                <a:sym typeface="Montserrat"/>
              </a:rPr>
              <a:t>interés</a:t>
            </a:r>
            <a:r>
              <a:rPr lang="es">
                <a:latin typeface="Montserrat"/>
                <a:ea typeface="Montserrat"/>
                <a:cs typeface="Montserrat"/>
                <a:sym typeface="Montserrat"/>
              </a:rPr>
              <a:t> obtenida y se las pasa por una capa denominada ROI pooling. Esta capa se encarga de transformar las features correspondientes a la ROI en una matriz de tamaño fijo de forma tal que, sin importar el tamaño de la ROI original, todas las salidas puedan alimentar las capas densas de la red encargadas de la </a:t>
            </a:r>
            <a:r>
              <a:rPr lang="es">
                <a:latin typeface="Montserrat"/>
                <a:ea typeface="Montserrat"/>
                <a:cs typeface="Montserrat"/>
                <a:sym typeface="Montserrat"/>
              </a:rPr>
              <a:t>clasificación</a:t>
            </a:r>
            <a:r>
              <a:rPr lang="es">
                <a:latin typeface="Montserrat"/>
                <a:ea typeface="Montserrat"/>
                <a:cs typeface="Montserrat"/>
                <a:sym typeface="Montserrat"/>
              </a:rPr>
              <a:t> y </a:t>
            </a:r>
            <a:r>
              <a:rPr lang="es">
                <a:latin typeface="Montserrat"/>
                <a:ea typeface="Montserrat"/>
                <a:cs typeface="Montserrat"/>
                <a:sym typeface="Montserrat"/>
              </a:rPr>
              <a:t>localización</a:t>
            </a:r>
            <a:r>
              <a:rPr lang="es">
                <a:latin typeface="Montserrat"/>
                <a:ea typeface="Montserrat"/>
                <a:cs typeface="Montserrat"/>
                <a:sym typeface="Montserrat"/>
              </a:rPr>
              <a:t>.</a:t>
            </a:r>
            <a:endParaRPr>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cb81ab64cb_0_5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41" name="Google Shape;441;gcb81ab64cb_0_59"/>
          <p:cNvSpPr txBox="1"/>
          <p:nvPr/>
        </p:nvSpPr>
        <p:spPr>
          <a:xfrm>
            <a:off x="783375" y="1257525"/>
            <a:ext cx="7740900" cy="153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lang="es" sz="1600" u="sng">
                <a:latin typeface="Montserrat"/>
                <a:ea typeface="Montserrat"/>
                <a:cs typeface="Montserrat"/>
                <a:sym typeface="Montserrat"/>
              </a:rPr>
              <a:t>ROI Pooling</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Dada una ROI de </a:t>
            </a:r>
            <a:r>
              <a:rPr i="1" lang="es">
                <a:latin typeface="Cambria"/>
                <a:ea typeface="Cambria"/>
                <a:cs typeface="Cambria"/>
                <a:sym typeface="Cambria"/>
              </a:rPr>
              <a:t>h x w</a:t>
            </a:r>
            <a:r>
              <a:rPr lang="es">
                <a:latin typeface="Montserrat"/>
                <a:ea typeface="Montserrat"/>
                <a:cs typeface="Montserrat"/>
                <a:sym typeface="Montserrat"/>
              </a:rPr>
              <a:t> en el feature map, el objetivo es obtener, siempre, matrices de </a:t>
            </a:r>
            <a:r>
              <a:rPr i="1" lang="es">
                <a:latin typeface="Cambria"/>
                <a:ea typeface="Cambria"/>
                <a:cs typeface="Cambria"/>
                <a:sym typeface="Cambria"/>
              </a:rPr>
              <a:t>H x W</a:t>
            </a:r>
            <a:r>
              <a:rPr lang="es">
                <a:latin typeface="Montserrat"/>
                <a:ea typeface="Montserrat"/>
                <a:cs typeface="Montserrat"/>
                <a:sym typeface="Montserrat"/>
              </a:rPr>
              <a:t> para alimentar la capa densa. Por lo que, se formara un nueva feature map donde el valor de cada celda </a:t>
            </a:r>
            <a:r>
              <a:rPr lang="es">
                <a:latin typeface="Montserrat"/>
                <a:ea typeface="Montserrat"/>
                <a:cs typeface="Montserrat"/>
                <a:sym typeface="Montserrat"/>
              </a:rPr>
              <a:t>será</a:t>
            </a:r>
            <a:r>
              <a:rPr lang="es">
                <a:latin typeface="Montserrat"/>
                <a:ea typeface="Montserrat"/>
                <a:cs typeface="Montserrat"/>
                <a:sym typeface="Montserrat"/>
              </a:rPr>
              <a:t> el </a:t>
            </a:r>
            <a:r>
              <a:rPr lang="es">
                <a:latin typeface="Montserrat"/>
                <a:ea typeface="Montserrat"/>
                <a:cs typeface="Montserrat"/>
                <a:sym typeface="Montserrat"/>
              </a:rPr>
              <a:t>máximo</a:t>
            </a:r>
            <a:r>
              <a:rPr lang="es">
                <a:latin typeface="Montserrat"/>
                <a:ea typeface="Montserrat"/>
                <a:cs typeface="Montserrat"/>
                <a:sym typeface="Montserrat"/>
              </a:rPr>
              <a:t> de las celdas de entrada (max-pooling). En el caso de Fast R-CNN, </a:t>
            </a:r>
            <a:r>
              <a:rPr i="1" lang="es">
                <a:latin typeface="Cambria"/>
                <a:ea typeface="Cambria"/>
                <a:cs typeface="Cambria"/>
                <a:sym typeface="Cambria"/>
              </a:rPr>
              <a:t>H</a:t>
            </a:r>
            <a:r>
              <a:rPr lang="es">
                <a:latin typeface="Montserrat"/>
                <a:ea typeface="Montserrat"/>
                <a:cs typeface="Montserrat"/>
                <a:sym typeface="Montserrat"/>
              </a:rPr>
              <a:t> y </a:t>
            </a:r>
            <a:r>
              <a:rPr i="1" lang="es">
                <a:latin typeface="Cambria"/>
                <a:ea typeface="Cambria"/>
                <a:cs typeface="Cambria"/>
                <a:sym typeface="Cambria"/>
              </a:rPr>
              <a:t>W</a:t>
            </a:r>
            <a:r>
              <a:rPr i="1" lang="es">
                <a:latin typeface="Montserrat"/>
                <a:ea typeface="Montserrat"/>
                <a:cs typeface="Montserrat"/>
                <a:sym typeface="Montserrat"/>
              </a:rPr>
              <a:t> </a:t>
            </a:r>
            <a:r>
              <a:rPr lang="es">
                <a:latin typeface="Montserrat"/>
                <a:ea typeface="Montserrat"/>
                <a:cs typeface="Montserrat"/>
                <a:sym typeface="Montserrat"/>
              </a:rPr>
              <a:t>valen 7.</a:t>
            </a:r>
            <a:endParaRPr>
              <a:latin typeface="Montserrat"/>
              <a:ea typeface="Montserrat"/>
              <a:cs typeface="Montserrat"/>
              <a:sym typeface="Montserrat"/>
            </a:endParaRPr>
          </a:p>
        </p:txBody>
      </p:sp>
      <p:pic>
        <p:nvPicPr>
          <p:cNvPr id="442" name="Google Shape;442;gcb81ab64cb_0_59"/>
          <p:cNvPicPr preferRelativeResize="0"/>
          <p:nvPr/>
        </p:nvPicPr>
        <p:blipFill>
          <a:blip r:embed="rId3">
            <a:alphaModFix/>
          </a:blip>
          <a:stretch>
            <a:fillRect/>
          </a:stretch>
        </p:blipFill>
        <p:spPr>
          <a:xfrm>
            <a:off x="1090862" y="2883548"/>
            <a:ext cx="7125927" cy="2259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fc6221b64e_9_2"/>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Fast R-CNN</a:t>
            </a:r>
            <a:endParaRPr sz="900">
              <a:latin typeface="Montserrat"/>
              <a:ea typeface="Montserrat"/>
              <a:cs typeface="Montserrat"/>
              <a:sym typeface="Montserrat"/>
            </a:endParaRPr>
          </a:p>
        </p:txBody>
      </p:sp>
      <p:sp>
        <p:nvSpPr>
          <p:cNvPr id="448" name="Google Shape;448;gfc6221b64e_9_2"/>
          <p:cNvSpPr txBox="1"/>
          <p:nvPr/>
        </p:nvSpPr>
        <p:spPr>
          <a:xfrm>
            <a:off x="783375" y="1257525"/>
            <a:ext cx="7740900" cy="1754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lang="es" sz="1600" u="sng">
                <a:latin typeface="Montserrat"/>
                <a:ea typeface="Montserrat"/>
                <a:cs typeface="Montserrat"/>
                <a:sym typeface="Montserrat"/>
              </a:rPr>
              <a:t>Multi-Task Loss</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Para lograr que el entrenamiento sea end-to-end se utilizó una función de error que contemple tanto el error de clasificación como el de localización. Para la clasificación se utilizó una salida softmax con K + 1 salidas, donde K es la cantidad de clases. La rama de localización, por su parte, implementa una regresión que devuelve los 4 números correspondientes al bounding box</a:t>
            </a:r>
            <a:endParaRPr>
              <a:latin typeface="Montserrat"/>
              <a:ea typeface="Montserrat"/>
              <a:cs typeface="Montserrat"/>
              <a:sym typeface="Montserrat"/>
            </a:endParaRPr>
          </a:p>
        </p:txBody>
      </p:sp>
      <p:pic>
        <p:nvPicPr>
          <p:cNvPr id="449" name="Google Shape;449;gfc6221b64e_9_2"/>
          <p:cNvPicPr preferRelativeResize="0"/>
          <p:nvPr/>
        </p:nvPicPr>
        <p:blipFill>
          <a:blip r:embed="rId3">
            <a:alphaModFix/>
          </a:blip>
          <a:stretch>
            <a:fillRect/>
          </a:stretch>
        </p:blipFill>
        <p:spPr>
          <a:xfrm>
            <a:off x="4961700" y="2969850"/>
            <a:ext cx="3562582" cy="2072775"/>
          </a:xfrm>
          <a:prstGeom prst="rect">
            <a:avLst/>
          </a:prstGeom>
          <a:noFill/>
          <a:ln>
            <a:noFill/>
          </a:ln>
        </p:spPr>
      </p:pic>
      <p:sp>
        <p:nvSpPr>
          <p:cNvPr id="450" name="Google Shape;450;gfc6221b64e_9_2"/>
          <p:cNvSpPr txBox="1"/>
          <p:nvPr/>
        </p:nvSpPr>
        <p:spPr>
          <a:xfrm>
            <a:off x="783375" y="2969850"/>
            <a:ext cx="38550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En este caso, </a:t>
            </a:r>
            <a:r>
              <a:rPr i="1" lang="es">
                <a:latin typeface="Cambria"/>
                <a:ea typeface="Cambria"/>
                <a:cs typeface="Cambria"/>
                <a:sym typeface="Cambria"/>
              </a:rPr>
              <a:t>p</a:t>
            </a:r>
            <a:r>
              <a:rPr lang="es">
                <a:latin typeface="Montserrat"/>
                <a:ea typeface="Montserrat"/>
                <a:cs typeface="Montserrat"/>
                <a:sym typeface="Montserrat"/>
              </a:rPr>
              <a:t> son las probabilidades de clases predichas, </a:t>
            </a:r>
            <a:r>
              <a:rPr i="1" lang="es">
                <a:latin typeface="Cambria"/>
                <a:ea typeface="Cambria"/>
                <a:cs typeface="Cambria"/>
                <a:sym typeface="Cambria"/>
              </a:rPr>
              <a:t>u</a:t>
            </a:r>
            <a:r>
              <a:rPr lang="es">
                <a:latin typeface="Montserrat"/>
                <a:ea typeface="Montserrat"/>
                <a:cs typeface="Montserrat"/>
                <a:sym typeface="Montserrat"/>
              </a:rPr>
              <a:t> los ground truth de dichas clases, </a:t>
            </a:r>
            <a:r>
              <a:rPr i="1" lang="es">
                <a:latin typeface="Cambria"/>
                <a:ea typeface="Cambria"/>
                <a:cs typeface="Cambria"/>
                <a:sym typeface="Cambria"/>
              </a:rPr>
              <a:t>t</a:t>
            </a:r>
            <a:r>
              <a:rPr lang="es">
                <a:latin typeface="Montserrat"/>
                <a:ea typeface="Montserrat"/>
                <a:cs typeface="Montserrat"/>
                <a:sym typeface="Montserrat"/>
              </a:rPr>
              <a:t> las predicciones del bounding box y </a:t>
            </a:r>
            <a:r>
              <a:rPr i="1" lang="es">
                <a:latin typeface="Cambria"/>
                <a:ea typeface="Cambria"/>
                <a:cs typeface="Cambria"/>
                <a:sym typeface="Cambria"/>
              </a:rPr>
              <a:t>v</a:t>
            </a:r>
            <a:r>
              <a:rPr lang="es">
                <a:latin typeface="Montserrat"/>
                <a:ea typeface="Montserrat"/>
                <a:cs typeface="Montserrat"/>
                <a:sym typeface="Montserrat"/>
              </a:rPr>
              <a:t> las coordenadas correctas de dicho bounding box.</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1da27f753_0_92"/>
          <p:cNvSpPr txBox="1"/>
          <p:nvPr>
            <p:ph type="title"/>
          </p:nvPr>
        </p:nvSpPr>
        <p:spPr>
          <a:xfrm>
            <a:off x="442375" y="604550"/>
            <a:ext cx="797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Localización de objetos (Object localization)</a:t>
            </a:r>
            <a:endParaRPr>
              <a:latin typeface="Montserrat"/>
              <a:ea typeface="Montserrat"/>
              <a:cs typeface="Montserrat"/>
              <a:sym typeface="Montserrat"/>
            </a:endParaRPr>
          </a:p>
        </p:txBody>
      </p:sp>
      <p:sp>
        <p:nvSpPr>
          <p:cNvPr id="177" name="Google Shape;177;g101da27f753_0_92"/>
          <p:cNvSpPr txBox="1"/>
          <p:nvPr>
            <p:ph idx="1" type="body"/>
          </p:nvPr>
        </p:nvSpPr>
        <p:spPr>
          <a:xfrm>
            <a:off x="442375" y="1212600"/>
            <a:ext cx="83787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En este caso, el objetivo es encontrar la posición en la que se encuentra un objeto de interés, pudiendo haber más de uno de ellos a la vez en la misma imagen. La salida son las “bounding boxes” o recuadros asociados a cada objeto encontrado en la imágen.</a:t>
            </a:r>
            <a:endParaRPr sz="1200">
              <a:latin typeface="Montserrat"/>
              <a:ea typeface="Montserrat"/>
              <a:cs typeface="Montserrat"/>
              <a:sym typeface="Montserrat"/>
            </a:endParaRPr>
          </a:p>
        </p:txBody>
      </p:sp>
      <p:pic>
        <p:nvPicPr>
          <p:cNvPr id="178" name="Google Shape;178;g101da27f753_0_92"/>
          <p:cNvPicPr preferRelativeResize="0"/>
          <p:nvPr/>
        </p:nvPicPr>
        <p:blipFill rotWithShape="1">
          <a:blip r:embed="rId3">
            <a:alphaModFix/>
          </a:blip>
          <a:srcRect b="0" l="0" r="0" t="0"/>
          <a:stretch/>
        </p:blipFill>
        <p:spPr>
          <a:xfrm>
            <a:off x="930250" y="2206400"/>
            <a:ext cx="3335100" cy="2263125"/>
          </a:xfrm>
          <a:prstGeom prst="rect">
            <a:avLst/>
          </a:prstGeom>
          <a:noFill/>
          <a:ln>
            <a:noFill/>
          </a:ln>
        </p:spPr>
      </p:pic>
      <p:pic>
        <p:nvPicPr>
          <p:cNvPr id="179" name="Google Shape;179;g101da27f753_0_92"/>
          <p:cNvPicPr preferRelativeResize="0"/>
          <p:nvPr/>
        </p:nvPicPr>
        <p:blipFill rotWithShape="1">
          <a:blip r:embed="rId4">
            <a:alphaModFix/>
          </a:blip>
          <a:srcRect b="0" l="0" r="0" t="0"/>
          <a:stretch/>
        </p:blipFill>
        <p:spPr>
          <a:xfrm>
            <a:off x="4998425" y="2189537"/>
            <a:ext cx="3059295" cy="2296851"/>
          </a:xfrm>
          <a:prstGeom prst="rect">
            <a:avLst/>
          </a:prstGeom>
          <a:noFill/>
          <a:ln>
            <a:noFill/>
          </a:ln>
        </p:spPr>
      </p:pic>
      <p:sp>
        <p:nvSpPr>
          <p:cNvPr id="180" name="Google Shape;180;g101da27f753_0_92"/>
          <p:cNvSpPr txBox="1"/>
          <p:nvPr>
            <p:ph idx="1" type="body"/>
          </p:nvPr>
        </p:nvSpPr>
        <p:spPr>
          <a:xfrm>
            <a:off x="632950" y="4520700"/>
            <a:ext cx="7688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a:latin typeface="Montserrat"/>
                <a:ea typeface="Montserrat"/>
                <a:cs typeface="Montserrat"/>
                <a:sym typeface="Montserrat"/>
              </a:rPr>
              <a:t>Dataset: Imagenet, Open Images, </a:t>
            </a:r>
            <a:endParaRPr>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cb81ab64cb_0_37"/>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Esquema de Fast R-CNN</a:t>
            </a:r>
            <a:endParaRPr>
              <a:latin typeface="Montserrat"/>
              <a:ea typeface="Montserrat"/>
              <a:cs typeface="Montserrat"/>
              <a:sym typeface="Montserrat"/>
            </a:endParaRPr>
          </a:p>
        </p:txBody>
      </p:sp>
      <p:pic>
        <p:nvPicPr>
          <p:cNvPr id="456" name="Google Shape;456;gcb81ab64cb_0_37"/>
          <p:cNvPicPr preferRelativeResize="0"/>
          <p:nvPr/>
        </p:nvPicPr>
        <p:blipFill>
          <a:blip r:embed="rId3">
            <a:alphaModFix/>
          </a:blip>
          <a:stretch>
            <a:fillRect/>
          </a:stretch>
        </p:blipFill>
        <p:spPr>
          <a:xfrm>
            <a:off x="0" y="1469050"/>
            <a:ext cx="9144000" cy="2596887"/>
          </a:xfrm>
          <a:prstGeom prst="rect">
            <a:avLst/>
          </a:prstGeom>
          <a:noFill/>
          <a:ln>
            <a:noFill/>
          </a:ln>
        </p:spPr>
      </p:pic>
      <p:sp>
        <p:nvSpPr>
          <p:cNvPr id="457" name="Google Shape;457;gcb81ab64cb_0_37"/>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rtl="0" algn="l">
              <a:lnSpc>
                <a:spcPct val="182608"/>
              </a:lnSpc>
              <a:spcBef>
                <a:spcPts val="1400"/>
              </a:spcBef>
              <a:spcAft>
                <a:spcPts val="0"/>
              </a:spcAft>
              <a:buNone/>
            </a:pPr>
            <a:r>
              <a:rPr lang="es" sz="1000">
                <a:solidFill>
                  <a:srgbClr val="292929"/>
                </a:solidFill>
                <a:highlight>
                  <a:srgbClr val="FFFFFF"/>
                </a:highlight>
                <a:latin typeface="Montserrat"/>
                <a:ea typeface="Montserrat"/>
                <a:cs typeface="Montserrat"/>
                <a:sym typeface="Montserrat"/>
              </a:rPr>
              <a:t>What do we learn from region based object detectors (Faster R-CNN, R-FCN, FPN)? </a:t>
            </a:r>
            <a:r>
              <a:rPr lang="es" sz="1000" u="sng">
                <a:solidFill>
                  <a:schemeClr val="hlink"/>
                </a:solidFill>
                <a:latin typeface="Montserrat"/>
                <a:ea typeface="Montserrat"/>
                <a:cs typeface="Montserrat"/>
                <a:sym typeface="Montserrat"/>
                <a:hlinkClick r:id="rId4"/>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cb81ab64cb_0_89"/>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Fast R-CNN</a:t>
            </a:r>
            <a:endParaRPr>
              <a:latin typeface="Montserrat"/>
              <a:ea typeface="Montserrat"/>
              <a:cs typeface="Montserrat"/>
              <a:sym typeface="Montserrat"/>
            </a:endParaRPr>
          </a:p>
        </p:txBody>
      </p:sp>
      <p:sp>
        <p:nvSpPr>
          <p:cNvPr id="463" name="Google Shape;463;gcb81ab64cb_0_89"/>
          <p:cNvSpPr txBox="1"/>
          <p:nvPr/>
        </p:nvSpPr>
        <p:spPr>
          <a:xfrm>
            <a:off x="793675" y="1360600"/>
            <a:ext cx="7688700" cy="3201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Durante el entrenamiento:</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Cada batch consta de 2 </a:t>
            </a:r>
            <a:r>
              <a:rPr lang="es">
                <a:latin typeface="Montserrat"/>
                <a:ea typeface="Montserrat"/>
                <a:cs typeface="Montserrat"/>
                <a:sym typeface="Montserrat"/>
              </a:rPr>
              <a:t>imágenes</a:t>
            </a:r>
            <a:r>
              <a:rPr lang="es">
                <a:latin typeface="Montserrat"/>
                <a:ea typeface="Montserrat"/>
                <a:cs typeface="Montserrat"/>
                <a:sym typeface="Montserrat"/>
              </a:rPr>
              <a:t> de las cuales se extraen 64 ROIs de cada una.</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En este caso, el 25% de las ROIs de un batch deben tener un IoU mayor a 0.5 con </a:t>
            </a:r>
            <a:r>
              <a:rPr lang="es">
                <a:latin typeface="Montserrat"/>
                <a:ea typeface="Montserrat"/>
                <a:cs typeface="Montserrat"/>
                <a:sym typeface="Montserrat"/>
              </a:rPr>
              <a:t>algún</a:t>
            </a:r>
            <a:r>
              <a:rPr lang="es">
                <a:latin typeface="Montserrat"/>
                <a:ea typeface="Montserrat"/>
                <a:cs typeface="Montserrat"/>
                <a:sym typeface="Montserrat"/>
              </a:rPr>
              <a:t> bounding box etiquetado en el dataset. Para las ROI en las que no se cumpla esto, se las toma como pertenecientes al background.</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A diferencia de R-CNN, cada batch de entrenamiento (para entrenar el feature extractor, el clasificador y el regresor) se conforman a partir de las mismas </a:t>
            </a:r>
            <a:r>
              <a:rPr lang="es">
                <a:latin typeface="Montserrat"/>
                <a:ea typeface="Montserrat"/>
                <a:cs typeface="Montserrat"/>
                <a:sym typeface="Montserrat"/>
              </a:rPr>
              <a:t>imágenes</a:t>
            </a:r>
            <a:r>
              <a:rPr lang="es">
                <a:latin typeface="Montserrat"/>
                <a:ea typeface="Montserrat"/>
                <a:cs typeface="Montserrat"/>
                <a:sym typeface="Montserrat"/>
              </a:rPr>
              <a:t>, lo cual permite un entrenamiento conjunto de todas las partes.</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Se mejora el costo computacional gracias a que las features se extraen todas en conjunto.</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lang="es">
                <a:latin typeface="Montserrat"/>
                <a:ea typeface="Montserrat"/>
                <a:cs typeface="Montserrat"/>
                <a:sym typeface="Montserrat"/>
              </a:rPr>
              <a:t>En general, esta red mejora en un 47x el tiempo de procesamiento durante testeo y en 9x </a:t>
            </a:r>
            <a:r>
              <a:rPr lang="es">
                <a:latin typeface="Montserrat"/>
                <a:ea typeface="Montserrat"/>
                <a:cs typeface="Montserrat"/>
                <a:sym typeface="Montserrat"/>
              </a:rPr>
              <a:t>durante</a:t>
            </a:r>
            <a:r>
              <a:rPr lang="es">
                <a:latin typeface="Montserrat"/>
                <a:ea typeface="Montserrat"/>
                <a:cs typeface="Montserrat"/>
                <a:sym typeface="Montserrat"/>
              </a:rPr>
              <a:t> entrenamiento, respecto a R-CNN.</a:t>
            </a:r>
            <a:endParaRPr>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cb81ab64cb_0_6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69" name="Google Shape;469;gcb81ab64cb_0_67"/>
          <p:cNvSpPr txBox="1"/>
          <p:nvPr/>
        </p:nvSpPr>
        <p:spPr>
          <a:xfrm>
            <a:off x="761175" y="1243775"/>
            <a:ext cx="7740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Para cerrar esta </a:t>
            </a:r>
            <a:r>
              <a:rPr lang="es">
                <a:latin typeface="Montserrat"/>
                <a:ea typeface="Montserrat"/>
                <a:cs typeface="Montserrat"/>
                <a:sym typeface="Montserrat"/>
              </a:rPr>
              <a:t>trilogía</a:t>
            </a:r>
            <a:r>
              <a:rPr lang="es">
                <a:latin typeface="Montserrat"/>
                <a:ea typeface="Montserrat"/>
                <a:cs typeface="Montserrat"/>
                <a:sym typeface="Montserrat"/>
              </a:rPr>
              <a:t>, en 2016 se </a:t>
            </a:r>
            <a:r>
              <a:rPr lang="es">
                <a:latin typeface="Montserrat"/>
                <a:ea typeface="Montserrat"/>
                <a:cs typeface="Montserrat"/>
                <a:sym typeface="Montserrat"/>
              </a:rPr>
              <a:t>publicó</a:t>
            </a:r>
            <a:r>
              <a:rPr lang="es">
                <a:latin typeface="Montserrat"/>
                <a:ea typeface="Montserrat"/>
                <a:cs typeface="Montserrat"/>
                <a:sym typeface="Montserrat"/>
              </a:rPr>
              <a:t> el paper de Faster R-CNN, una arquitectura muy similar a su predecesora cuya principal diferencia radica en la forma en la que se obtienen las regiones de </a:t>
            </a:r>
            <a:r>
              <a:rPr lang="es">
                <a:latin typeface="Montserrat"/>
                <a:ea typeface="Montserrat"/>
                <a:cs typeface="Montserrat"/>
                <a:sym typeface="Montserrat"/>
              </a:rPr>
              <a:t>interés</a:t>
            </a:r>
            <a:r>
              <a:rPr lang="es">
                <a:latin typeface="Montserrat"/>
                <a:ea typeface="Montserrat"/>
                <a:cs typeface="Montserrat"/>
                <a:sym typeface="Montserrat"/>
              </a:rPr>
              <a:t> dentro de la imagen.</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Hasta este entonces, se </a:t>
            </a:r>
            <a:r>
              <a:rPr lang="es">
                <a:latin typeface="Montserrat"/>
                <a:ea typeface="Montserrat"/>
                <a:cs typeface="Montserrat"/>
                <a:sym typeface="Montserrat"/>
              </a:rPr>
              <a:t>venía</a:t>
            </a:r>
            <a:r>
              <a:rPr lang="es">
                <a:latin typeface="Montserrat"/>
                <a:ea typeface="Montserrat"/>
                <a:cs typeface="Montserrat"/>
                <a:sym typeface="Montserrat"/>
              </a:rPr>
              <a:t> utilizando la </a:t>
            </a:r>
            <a:r>
              <a:rPr lang="es">
                <a:latin typeface="Montserrat"/>
                <a:ea typeface="Montserrat"/>
                <a:cs typeface="Montserrat"/>
                <a:sym typeface="Montserrat"/>
              </a:rPr>
              <a:t>búsqueda</a:t>
            </a:r>
            <a:r>
              <a:rPr lang="es">
                <a:latin typeface="Montserrat"/>
                <a:ea typeface="Montserrat"/>
                <a:cs typeface="Montserrat"/>
                <a:sym typeface="Montserrat"/>
              </a:rPr>
              <a:t> selectiva para obtener dichas ROIs. Si bien resulta un </a:t>
            </a:r>
            <a:r>
              <a:rPr lang="es">
                <a:latin typeface="Montserrat"/>
                <a:ea typeface="Montserrat"/>
                <a:cs typeface="Montserrat"/>
                <a:sym typeface="Montserrat"/>
              </a:rPr>
              <a:t>método</a:t>
            </a:r>
            <a:r>
              <a:rPr lang="es">
                <a:latin typeface="Montserrat"/>
                <a:ea typeface="Montserrat"/>
                <a:cs typeface="Montserrat"/>
                <a:sym typeface="Montserrat"/>
              </a:rPr>
              <a:t> simple y efectivo, es un algoritmo que corre en CPU y es lento. Por ejemplo, en Fast R-CNN, para </a:t>
            </a:r>
            <a:r>
              <a:rPr lang="es">
                <a:latin typeface="Montserrat"/>
                <a:ea typeface="Montserrat"/>
                <a:cs typeface="Montserrat"/>
                <a:sym typeface="Montserrat"/>
              </a:rPr>
              <a:t>predicción</a:t>
            </a:r>
            <a:r>
              <a:rPr lang="es">
                <a:latin typeface="Montserrat"/>
                <a:ea typeface="Montserrat"/>
                <a:cs typeface="Montserrat"/>
                <a:sym typeface="Montserrat"/>
              </a:rPr>
              <a:t> que toma 2.3 segundos, el procesamiento para obtener las ROIs lleva 2 segundos.</a:t>
            </a:r>
            <a:endParaRPr>
              <a:latin typeface="Montserrat"/>
              <a:ea typeface="Montserrat"/>
              <a:cs typeface="Montserrat"/>
              <a:sym typeface="Montserrat"/>
            </a:endParaRPr>
          </a:p>
        </p:txBody>
      </p:sp>
      <p:sp>
        <p:nvSpPr>
          <p:cNvPr id="470" name="Google Shape;470;gcb81ab64cb_0_67"/>
          <p:cNvSpPr txBox="1"/>
          <p:nvPr/>
        </p:nvSpPr>
        <p:spPr>
          <a:xfrm>
            <a:off x="680850" y="4804800"/>
            <a:ext cx="778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s" sz="1000">
                <a:latin typeface="Montserrat"/>
                <a:ea typeface="Montserrat"/>
                <a:cs typeface="Montserrat"/>
                <a:sym typeface="Montserrat"/>
              </a:rPr>
              <a:t>Ren</a:t>
            </a:r>
            <a:r>
              <a:rPr b="0" i="0" lang="es" sz="1000" u="none" cap="none" strike="noStrike">
                <a:solidFill>
                  <a:srgbClr val="000000"/>
                </a:solidFill>
                <a:latin typeface="Montserrat"/>
                <a:ea typeface="Montserrat"/>
                <a:cs typeface="Montserrat"/>
                <a:sym typeface="Montserrat"/>
              </a:rPr>
              <a:t>, et al., 201</a:t>
            </a:r>
            <a:r>
              <a:rPr lang="es" sz="1000">
                <a:latin typeface="Montserrat"/>
                <a:ea typeface="Montserrat"/>
                <a:cs typeface="Montserrat"/>
                <a:sym typeface="Montserrat"/>
              </a:rPr>
              <a:t>6</a:t>
            </a:r>
            <a:r>
              <a:rPr b="0" i="0" lang="es" sz="1000" u="none" cap="none" strike="noStrike">
                <a:solidFill>
                  <a:srgbClr val="000000"/>
                </a:solidFill>
                <a:latin typeface="Montserrat"/>
                <a:ea typeface="Montserrat"/>
                <a:cs typeface="Montserrat"/>
                <a:sym typeface="Montserrat"/>
              </a:rPr>
              <a:t>. </a:t>
            </a:r>
            <a:r>
              <a:rPr lang="es" sz="1000">
                <a:latin typeface="Montserrat"/>
                <a:ea typeface="Montserrat"/>
                <a:cs typeface="Montserrat"/>
                <a:sym typeface="Montserrat"/>
              </a:rPr>
              <a:t>Faster R-CNN: Towards Real-Time Object Detection with Region Proposal Networks</a:t>
            </a:r>
            <a:r>
              <a:rPr b="0" i="0" lang="es" sz="1000" u="none" cap="none" strike="noStrike">
                <a:solidFill>
                  <a:srgbClr val="000000"/>
                </a:solidFill>
                <a:latin typeface="Montserrat"/>
                <a:ea typeface="Montserrat"/>
                <a:cs typeface="Montserrat"/>
                <a:sym typeface="Montserrat"/>
              </a:rPr>
              <a:t>.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fc6221b64e_9_1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76" name="Google Shape;476;gfc6221b64e_9_14"/>
          <p:cNvSpPr txBox="1"/>
          <p:nvPr/>
        </p:nvSpPr>
        <p:spPr>
          <a:xfrm>
            <a:off x="761175" y="1243775"/>
            <a:ext cx="7740900" cy="3016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lang="es" sz="1600" u="sng">
                <a:latin typeface="Montserrat"/>
                <a:ea typeface="Montserrat"/>
                <a:cs typeface="Montserrat"/>
                <a:sym typeface="Montserrat"/>
              </a:rPr>
              <a:t>Region Proposal Network</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Entonces en Faster R-CNN se reemplaza el algoritmo de </a:t>
            </a:r>
            <a:r>
              <a:rPr lang="es">
                <a:latin typeface="Montserrat"/>
                <a:ea typeface="Montserrat"/>
                <a:cs typeface="Montserrat"/>
                <a:sym typeface="Montserrat"/>
              </a:rPr>
              <a:t>búsqueda</a:t>
            </a:r>
            <a:r>
              <a:rPr lang="es">
                <a:latin typeface="Montserrat"/>
                <a:ea typeface="Montserrat"/>
                <a:cs typeface="Montserrat"/>
                <a:sym typeface="Montserrat"/>
              </a:rPr>
              <a:t> selectiva por una nueva red neuronal convolucional, que toma como entrada las features </a:t>
            </a:r>
            <a:r>
              <a:rPr lang="es">
                <a:latin typeface="Montserrat"/>
                <a:ea typeface="Montserrat"/>
                <a:cs typeface="Montserrat"/>
                <a:sym typeface="Montserrat"/>
              </a:rPr>
              <a:t>extraídas</a:t>
            </a:r>
            <a:r>
              <a:rPr lang="es">
                <a:latin typeface="Montserrat"/>
                <a:ea typeface="Montserrat"/>
                <a:cs typeface="Montserrat"/>
                <a:sym typeface="Montserrat"/>
              </a:rPr>
              <a:t> por la primera parte de la red convolucional (al igual que en Fast R-CNN), y devuelve, para cada ROI, las coordenadas del bounding box y dos valores de probabilidad indicando si existe un objeto de </a:t>
            </a:r>
            <a:r>
              <a:rPr lang="es">
                <a:latin typeface="Montserrat"/>
                <a:ea typeface="Montserrat"/>
                <a:cs typeface="Montserrat"/>
                <a:sym typeface="Montserrat"/>
              </a:rPr>
              <a:t>interés</a:t>
            </a:r>
            <a:r>
              <a:rPr lang="es">
                <a:latin typeface="Montserrat"/>
                <a:ea typeface="Montserrat"/>
                <a:cs typeface="Montserrat"/>
                <a:sym typeface="Montserrat"/>
              </a:rPr>
              <a:t> o si es background. Se </a:t>
            </a:r>
            <a:r>
              <a:rPr lang="es">
                <a:latin typeface="Montserrat"/>
                <a:ea typeface="Montserrat"/>
                <a:cs typeface="Montserrat"/>
                <a:sym typeface="Montserrat"/>
              </a:rPr>
              <a:t>llamó</a:t>
            </a:r>
            <a:r>
              <a:rPr lang="es">
                <a:latin typeface="Montserrat"/>
                <a:ea typeface="Montserrat"/>
                <a:cs typeface="Montserrat"/>
                <a:sym typeface="Montserrat"/>
              </a:rPr>
              <a:t> a esta red </a:t>
            </a:r>
            <a:r>
              <a:rPr b="1" lang="es">
                <a:latin typeface="Montserrat"/>
                <a:ea typeface="Montserrat"/>
                <a:cs typeface="Montserrat"/>
                <a:sym typeface="Montserrat"/>
              </a:rPr>
              <a:t>RPN</a:t>
            </a:r>
            <a:r>
              <a:rPr lang="es">
                <a:latin typeface="Montserrat"/>
                <a:ea typeface="Montserrat"/>
                <a:cs typeface="Montserrat"/>
                <a:sym typeface="Montserrat"/>
              </a:rPr>
              <a:t>.</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En esta red se introdujo en concepto de Anchor Boxes, los cuales predefinen las regiones de </a:t>
            </a:r>
            <a:r>
              <a:rPr lang="es">
                <a:latin typeface="Montserrat"/>
                <a:ea typeface="Montserrat"/>
                <a:cs typeface="Montserrat"/>
                <a:sym typeface="Montserrat"/>
              </a:rPr>
              <a:t>interés</a:t>
            </a:r>
            <a:r>
              <a:rPr lang="es">
                <a:latin typeface="Montserrat"/>
                <a:ea typeface="Montserrat"/>
                <a:cs typeface="Montserrat"/>
                <a:sym typeface="Montserrat"/>
              </a:rPr>
              <a:t> donde se puede </a:t>
            </a:r>
            <a:r>
              <a:rPr lang="es">
                <a:latin typeface="Montserrat"/>
                <a:ea typeface="Montserrat"/>
                <a:cs typeface="Montserrat"/>
                <a:sym typeface="Montserrat"/>
              </a:rPr>
              <a:t>encontrar</a:t>
            </a:r>
            <a:r>
              <a:rPr lang="es">
                <a:latin typeface="Montserrat"/>
                <a:ea typeface="Montserrat"/>
                <a:cs typeface="Montserrat"/>
                <a:sym typeface="Montserrat"/>
              </a:rPr>
              <a:t> un objeto, delimitandolo por su forma y tamaño, para cada valor del feature map analizado. En el caso de Faster R-CNN se utilizaron k = 9 anchor boxes por cada valor en el feature map, donde se variaba entre 3 tamaños y 3 relaciones de aspecto.</a:t>
            </a:r>
            <a:endParaRPr>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fc6221b64e_9_2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82" name="Google Shape;482;gfc6221b64e_9_27"/>
          <p:cNvSpPr txBox="1"/>
          <p:nvPr/>
        </p:nvSpPr>
        <p:spPr>
          <a:xfrm>
            <a:off x="761175" y="1243775"/>
            <a:ext cx="7740900" cy="2370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lang="es" sz="1600" u="sng">
                <a:latin typeface="Montserrat"/>
                <a:ea typeface="Montserrat"/>
                <a:cs typeface="Montserrat"/>
                <a:sym typeface="Montserrat"/>
              </a:rPr>
              <a:t>Region Proposal Network</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La red RPN toma las features de salida de la red convolucional y les aplica una primera capa convolucional de 3x3. Luego, la salida alimenta a dos capas densas: una con 18 salidas (9 anchors x 2 salidas/anchor) para predecir si existe o no objeto dentro del anchor; y la otra con 36 salidas (9 anchors x 4 valores del BB) indicando el offset predicho para el bounding box, respecto a las coordenadas del anchor correspondiente.</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cb81ab64cb_0_7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Esquema de Faster R-CNN</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488" name="Google Shape;488;gcb81ab64cb_0_76"/>
          <p:cNvSpPr txBox="1"/>
          <p:nvPr/>
        </p:nvSpPr>
        <p:spPr>
          <a:xfrm>
            <a:off x="761175" y="1243775"/>
            <a:ext cx="7740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89" name="Google Shape;489;gcb81ab64cb_0_76"/>
          <p:cNvPicPr preferRelativeResize="0"/>
          <p:nvPr/>
        </p:nvPicPr>
        <p:blipFill>
          <a:blip r:embed="rId3">
            <a:alphaModFix/>
          </a:blip>
          <a:stretch>
            <a:fillRect/>
          </a:stretch>
        </p:blipFill>
        <p:spPr>
          <a:xfrm>
            <a:off x="0" y="1518075"/>
            <a:ext cx="9144000" cy="2596882"/>
          </a:xfrm>
          <a:prstGeom prst="rect">
            <a:avLst/>
          </a:prstGeom>
          <a:noFill/>
          <a:ln>
            <a:noFill/>
          </a:ln>
        </p:spPr>
      </p:pic>
      <p:sp>
        <p:nvSpPr>
          <p:cNvPr id="490" name="Google Shape;490;gcb81ab64cb_0_76"/>
          <p:cNvSpPr txBox="1"/>
          <p:nvPr/>
        </p:nvSpPr>
        <p:spPr>
          <a:xfrm>
            <a:off x="164925" y="4804800"/>
            <a:ext cx="7328700" cy="338700"/>
          </a:xfrm>
          <a:prstGeom prst="rect">
            <a:avLst/>
          </a:prstGeom>
          <a:noFill/>
          <a:ln>
            <a:noFill/>
          </a:ln>
        </p:spPr>
        <p:txBody>
          <a:bodyPr anchorCtr="0" anchor="t" bIns="91425" lIns="91425" spcFirstLastPara="1" rIns="91425" wrap="square" tIns="91425">
            <a:spAutoFit/>
          </a:bodyPr>
          <a:lstStyle/>
          <a:p>
            <a:pPr indent="0" lvl="0" marL="0" rtl="0" algn="l">
              <a:lnSpc>
                <a:spcPct val="182608"/>
              </a:lnSpc>
              <a:spcBef>
                <a:spcPts val="1400"/>
              </a:spcBef>
              <a:spcAft>
                <a:spcPts val="0"/>
              </a:spcAft>
              <a:buNone/>
            </a:pPr>
            <a:r>
              <a:rPr lang="es" sz="1000">
                <a:solidFill>
                  <a:srgbClr val="292929"/>
                </a:solidFill>
                <a:highlight>
                  <a:srgbClr val="FFFFFF"/>
                </a:highlight>
                <a:latin typeface="Montserrat"/>
                <a:ea typeface="Montserrat"/>
                <a:cs typeface="Montserrat"/>
                <a:sym typeface="Montserrat"/>
              </a:rPr>
              <a:t>What do we learn from region based object detectors (Faster R-CNN, R-FCN, FPN)? </a:t>
            </a:r>
            <a:r>
              <a:rPr lang="es" sz="1000" u="sng">
                <a:solidFill>
                  <a:schemeClr val="hlink"/>
                </a:solidFill>
                <a:latin typeface="Montserrat"/>
                <a:ea typeface="Montserrat"/>
                <a:cs typeface="Montserrat"/>
                <a:sym typeface="Montserrat"/>
                <a:hlinkClick r:id="rId4"/>
              </a:rPr>
              <a:t>Link</a:t>
            </a:r>
            <a:r>
              <a:rPr lang="es" sz="1000">
                <a:latin typeface="Montserrat"/>
                <a:ea typeface="Montserrat"/>
                <a:cs typeface="Montserrat"/>
                <a:sym typeface="Montserrat"/>
              </a:rPr>
              <a:t> </a:t>
            </a:r>
            <a:endParaRPr sz="1000">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cb81ab64cb_0_83"/>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496" name="Google Shape;496;gcb81ab64cb_0_83"/>
          <p:cNvSpPr txBox="1"/>
          <p:nvPr/>
        </p:nvSpPr>
        <p:spPr>
          <a:xfrm>
            <a:off x="761175" y="1243775"/>
            <a:ext cx="7740900" cy="2154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lang="es" sz="1600" u="sng">
                <a:latin typeface="Montserrat"/>
                <a:ea typeface="Montserrat"/>
                <a:cs typeface="Montserrat"/>
                <a:sym typeface="Montserrat"/>
              </a:rPr>
              <a:t>Non-Max Suppression</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Dado que los detectores de objetos son propensos a generar varios bounding boxes por cada objeto real de la imagen, resulta necesario utilizar </a:t>
            </a:r>
            <a:r>
              <a:rPr lang="es">
                <a:latin typeface="Montserrat"/>
                <a:ea typeface="Montserrat"/>
                <a:cs typeface="Montserrat"/>
                <a:sym typeface="Montserrat"/>
              </a:rPr>
              <a:t>algún</a:t>
            </a:r>
            <a:r>
              <a:rPr lang="es">
                <a:latin typeface="Montserrat"/>
                <a:ea typeface="Montserrat"/>
                <a:cs typeface="Montserrat"/>
                <a:sym typeface="Montserrat"/>
              </a:rPr>
              <a:t> </a:t>
            </a:r>
            <a:r>
              <a:rPr lang="es">
                <a:latin typeface="Montserrat"/>
                <a:ea typeface="Montserrat"/>
                <a:cs typeface="Montserrat"/>
                <a:sym typeface="Montserrat"/>
              </a:rPr>
              <a:t>método</a:t>
            </a:r>
            <a:r>
              <a:rPr lang="es">
                <a:latin typeface="Montserrat"/>
                <a:ea typeface="Montserrat"/>
                <a:cs typeface="Montserrat"/>
                <a:sym typeface="Montserrat"/>
              </a:rPr>
              <a:t> para eliminar los boxes redundantes. Este </a:t>
            </a:r>
            <a:r>
              <a:rPr lang="es">
                <a:latin typeface="Montserrat"/>
                <a:ea typeface="Montserrat"/>
                <a:cs typeface="Montserrat"/>
                <a:sym typeface="Montserrat"/>
              </a:rPr>
              <a:t>método</a:t>
            </a:r>
            <a:r>
              <a:rPr lang="es">
                <a:latin typeface="Montserrat"/>
                <a:ea typeface="Montserrat"/>
                <a:cs typeface="Montserrat"/>
                <a:sym typeface="Montserrat"/>
              </a:rPr>
              <a:t> es Non-</a:t>
            </a:r>
            <a:r>
              <a:rPr lang="es">
                <a:latin typeface="Montserrat"/>
                <a:ea typeface="Montserrat"/>
                <a:cs typeface="Montserrat"/>
                <a:sym typeface="Montserrat"/>
              </a:rPr>
              <a:t>Maximum</a:t>
            </a:r>
            <a:r>
              <a:rPr lang="es">
                <a:latin typeface="Montserrat"/>
                <a:ea typeface="Montserrat"/>
                <a:cs typeface="Montserrat"/>
                <a:sym typeface="Montserrat"/>
              </a:rPr>
              <a:t> Suppression (NMS).</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Para ello existen diferentes criterios, sin embargo, el </a:t>
            </a:r>
            <a:r>
              <a:rPr lang="es">
                <a:latin typeface="Montserrat"/>
                <a:ea typeface="Montserrat"/>
                <a:cs typeface="Montserrat"/>
                <a:sym typeface="Montserrat"/>
              </a:rPr>
              <a:t>más</a:t>
            </a:r>
            <a:r>
              <a:rPr lang="es">
                <a:latin typeface="Montserrat"/>
                <a:ea typeface="Montserrat"/>
                <a:cs typeface="Montserrat"/>
                <a:sym typeface="Montserrat"/>
              </a:rPr>
              <a:t> utilizado </a:t>
            </a:r>
            <a:r>
              <a:rPr lang="es">
                <a:latin typeface="Montserrat"/>
                <a:ea typeface="Montserrat"/>
                <a:cs typeface="Montserrat"/>
                <a:sym typeface="Montserrat"/>
              </a:rPr>
              <a:t>está</a:t>
            </a:r>
            <a:r>
              <a:rPr lang="es">
                <a:latin typeface="Montserrat"/>
                <a:ea typeface="Montserrat"/>
                <a:cs typeface="Montserrat"/>
                <a:sym typeface="Montserrat"/>
              </a:rPr>
              <a:t> basado en umbrales sobre la confianza en la </a:t>
            </a:r>
            <a:r>
              <a:rPr lang="es">
                <a:latin typeface="Montserrat"/>
                <a:ea typeface="Montserrat"/>
                <a:cs typeface="Montserrat"/>
                <a:sym typeface="Montserrat"/>
              </a:rPr>
              <a:t>detección</a:t>
            </a:r>
            <a:r>
              <a:rPr lang="es">
                <a:latin typeface="Montserrat"/>
                <a:ea typeface="Montserrat"/>
                <a:cs typeface="Montserrat"/>
                <a:sym typeface="Montserrat"/>
              </a:rPr>
              <a:t> y en el IoU entre bounding boxes predichas.</a:t>
            </a:r>
            <a:endParaRPr>
              <a:latin typeface="Montserrat"/>
              <a:ea typeface="Montserrat"/>
              <a:cs typeface="Montserrat"/>
              <a:sym typeface="Montserrat"/>
            </a:endParaRPr>
          </a:p>
        </p:txBody>
      </p:sp>
      <p:pic>
        <p:nvPicPr>
          <p:cNvPr id="497" name="Google Shape;497;gcb81ab64cb_0_83"/>
          <p:cNvPicPr preferRelativeResize="0"/>
          <p:nvPr/>
        </p:nvPicPr>
        <p:blipFill>
          <a:blip r:embed="rId3">
            <a:alphaModFix/>
          </a:blip>
          <a:stretch>
            <a:fillRect/>
          </a:stretch>
        </p:blipFill>
        <p:spPr>
          <a:xfrm>
            <a:off x="2651450" y="3218625"/>
            <a:ext cx="3960351" cy="1824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fc6221b64e_9_21"/>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Faster R-CNN</a:t>
            </a:r>
            <a:endParaRPr sz="900">
              <a:latin typeface="Montserrat"/>
              <a:ea typeface="Montserrat"/>
              <a:cs typeface="Montserrat"/>
              <a:sym typeface="Montserrat"/>
            </a:endParaRPr>
          </a:p>
        </p:txBody>
      </p:sp>
      <p:sp>
        <p:nvSpPr>
          <p:cNvPr id="503" name="Google Shape;503;gfc6221b64e_9_21"/>
          <p:cNvSpPr txBox="1"/>
          <p:nvPr/>
        </p:nvSpPr>
        <p:spPr>
          <a:xfrm>
            <a:off x="761175" y="1243775"/>
            <a:ext cx="7740900" cy="193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lang="es" sz="1600" u="sng">
                <a:latin typeface="Montserrat"/>
                <a:ea typeface="Montserrat"/>
                <a:cs typeface="Montserrat"/>
                <a:sym typeface="Montserrat"/>
              </a:rPr>
              <a:t>Non-Max Suppression</a:t>
            </a:r>
            <a:endParaRPr b="1" sz="1600" u="sng">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Supongamos que tenemos una serie de predicciones, cada una con su nivel de confianza y coordenadas de BB. Las ordenamos en base al nivel de confianza, tomamos la primera y computamos su IoU con el resto, descartando cualquiera que tenga un IoU mayor un cierto valor. Luego, de las restantes, tomamos la de mayor nivel de confianza y repetimos el proceso hasta que no quede ninguna en el conjunto original. Las predicciones restantes serán las seleccionadas por NMS.</a:t>
            </a:r>
            <a:endParaRPr>
              <a:latin typeface="Montserrat"/>
              <a:ea typeface="Montserrat"/>
              <a:cs typeface="Montserrat"/>
              <a:sym typeface="Montserrat"/>
            </a:endParaRPr>
          </a:p>
        </p:txBody>
      </p:sp>
      <p:pic>
        <p:nvPicPr>
          <p:cNvPr id="504" name="Google Shape;504;gfc6221b64e_9_21"/>
          <p:cNvPicPr preferRelativeResize="0"/>
          <p:nvPr/>
        </p:nvPicPr>
        <p:blipFill>
          <a:blip r:embed="rId3">
            <a:alphaModFix/>
          </a:blip>
          <a:stretch>
            <a:fillRect/>
          </a:stretch>
        </p:blipFill>
        <p:spPr>
          <a:xfrm>
            <a:off x="2651450" y="3218625"/>
            <a:ext cx="3960351" cy="1824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cb7c9021aa_2_56"/>
          <p:cNvSpPr txBox="1"/>
          <p:nvPr>
            <p:ph type="title"/>
          </p:nvPr>
        </p:nvSpPr>
        <p:spPr>
          <a:xfrm>
            <a:off x="826275"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Comparativa</a:t>
            </a:r>
            <a:endParaRPr>
              <a:latin typeface="Montserrat"/>
              <a:ea typeface="Montserrat"/>
              <a:cs typeface="Montserrat"/>
              <a:sym typeface="Montserrat"/>
            </a:endParaRPr>
          </a:p>
        </p:txBody>
      </p:sp>
      <p:sp>
        <p:nvSpPr>
          <p:cNvPr id="510" name="Google Shape;510;gcb7c9021aa_2_56"/>
          <p:cNvSpPr txBox="1"/>
          <p:nvPr/>
        </p:nvSpPr>
        <p:spPr>
          <a:xfrm>
            <a:off x="764300" y="1404650"/>
            <a:ext cx="80871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511" name="Google Shape;511;gcb7c9021aa_2_56"/>
          <p:cNvPicPr preferRelativeResize="0"/>
          <p:nvPr/>
        </p:nvPicPr>
        <p:blipFill>
          <a:blip r:embed="rId3">
            <a:alphaModFix/>
          </a:blip>
          <a:stretch>
            <a:fillRect/>
          </a:stretch>
        </p:blipFill>
        <p:spPr>
          <a:xfrm>
            <a:off x="2190750" y="1804850"/>
            <a:ext cx="4762500" cy="2876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cb7c9021aa_2_6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a:t>
            </a:r>
            <a:r>
              <a:rPr lang="es">
                <a:latin typeface="Montserrat"/>
                <a:ea typeface="Montserrat"/>
                <a:cs typeface="Montserrat"/>
                <a:sym typeface="Montserrat"/>
              </a:rPr>
              <a:t>clásicas</a:t>
            </a:r>
            <a:r>
              <a:rPr lang="es">
                <a:latin typeface="Montserrat"/>
                <a:ea typeface="Montserrat"/>
                <a:cs typeface="Montserrat"/>
                <a:sym typeface="Montserrat"/>
              </a:rPr>
              <a:t>: YOLO</a:t>
            </a:r>
            <a:endParaRPr>
              <a:latin typeface="Montserrat"/>
              <a:ea typeface="Montserrat"/>
              <a:cs typeface="Montserrat"/>
              <a:sym typeface="Montserrat"/>
            </a:endParaRPr>
          </a:p>
        </p:txBody>
      </p:sp>
      <p:sp>
        <p:nvSpPr>
          <p:cNvPr id="517" name="Google Shape;517;gcb7c9021aa_2_68"/>
          <p:cNvSpPr txBox="1"/>
          <p:nvPr/>
        </p:nvSpPr>
        <p:spPr>
          <a:xfrm>
            <a:off x="764300" y="1404650"/>
            <a:ext cx="80871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En 2016 se </a:t>
            </a:r>
            <a:r>
              <a:rPr lang="es">
                <a:latin typeface="Montserrat"/>
                <a:ea typeface="Montserrat"/>
                <a:cs typeface="Montserrat"/>
                <a:sym typeface="Montserrat"/>
              </a:rPr>
              <a:t>publicó</a:t>
            </a:r>
            <a:r>
              <a:rPr lang="es">
                <a:latin typeface="Montserrat"/>
                <a:ea typeface="Montserrat"/>
                <a:cs typeface="Montserrat"/>
                <a:sym typeface="Montserrat"/>
              </a:rPr>
              <a:t> el paper con la primer </a:t>
            </a:r>
            <a:r>
              <a:rPr lang="es">
                <a:latin typeface="Montserrat"/>
                <a:ea typeface="Montserrat"/>
                <a:cs typeface="Montserrat"/>
                <a:sym typeface="Montserrat"/>
              </a:rPr>
              <a:t>versión</a:t>
            </a:r>
            <a:r>
              <a:rPr lang="es">
                <a:latin typeface="Montserrat"/>
                <a:ea typeface="Montserrat"/>
                <a:cs typeface="Montserrat"/>
                <a:sym typeface="Montserrat"/>
              </a:rPr>
              <a:t> de YOLO, una red de </a:t>
            </a:r>
            <a:r>
              <a:rPr lang="es">
                <a:latin typeface="Montserrat"/>
                <a:ea typeface="Montserrat"/>
                <a:cs typeface="Montserrat"/>
                <a:sym typeface="Montserrat"/>
              </a:rPr>
              <a:t>detección</a:t>
            </a:r>
            <a:r>
              <a:rPr lang="es">
                <a:latin typeface="Montserrat"/>
                <a:ea typeface="Montserrat"/>
                <a:cs typeface="Montserrat"/>
                <a:sym typeface="Montserrat"/>
              </a:rPr>
              <a:t> de objetos capaz de realizar todo el procesamiento en un solo forward pass de la red. Es decir, a diferencia de los </a:t>
            </a:r>
            <a:r>
              <a:rPr lang="es">
                <a:latin typeface="Montserrat"/>
                <a:ea typeface="Montserrat"/>
                <a:cs typeface="Montserrat"/>
                <a:sym typeface="Montserrat"/>
              </a:rPr>
              <a:t>métodos</a:t>
            </a:r>
            <a:r>
              <a:rPr lang="es">
                <a:latin typeface="Montserrat"/>
                <a:ea typeface="Montserrat"/>
                <a:cs typeface="Montserrat"/>
                <a:sym typeface="Montserrat"/>
              </a:rPr>
              <a:t> de dos etapas, en este caso no existe un algoritmo o modelo que extraiga cuales son las regiones de </a:t>
            </a:r>
            <a:r>
              <a:rPr lang="es">
                <a:latin typeface="Montserrat"/>
                <a:ea typeface="Montserrat"/>
                <a:cs typeface="Montserrat"/>
                <a:sym typeface="Montserrat"/>
              </a:rPr>
              <a:t>interés</a:t>
            </a:r>
            <a:r>
              <a:rPr lang="es">
                <a:latin typeface="Montserrat"/>
                <a:ea typeface="Montserrat"/>
                <a:cs typeface="Montserrat"/>
                <a:sym typeface="Montserrat"/>
              </a:rPr>
              <a:t> sobre las cual buscar los objetos.</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Por lo tanto, en YOLO (y en todos los detectores de una etapa) las predicciones de a </a:t>
            </a:r>
            <a:r>
              <a:rPr lang="es">
                <a:latin typeface="Montserrat"/>
                <a:ea typeface="Montserrat"/>
                <a:cs typeface="Montserrat"/>
                <a:sym typeface="Montserrat"/>
              </a:rPr>
              <a:t>qué</a:t>
            </a:r>
            <a:r>
              <a:rPr lang="es">
                <a:latin typeface="Montserrat"/>
                <a:ea typeface="Montserrat"/>
                <a:cs typeface="Montserrat"/>
                <a:sym typeface="Montserrat"/>
              </a:rPr>
              <a:t> clase pertenece el objeto y cuales son sus coordenadas de bounding box se realizan en la misma red convolucional.</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Esto le permite a esta red procesar </a:t>
            </a:r>
            <a:r>
              <a:rPr lang="es">
                <a:latin typeface="Montserrat"/>
                <a:ea typeface="Montserrat"/>
                <a:cs typeface="Montserrat"/>
                <a:sym typeface="Montserrat"/>
              </a:rPr>
              <a:t>imágenes</a:t>
            </a:r>
            <a:r>
              <a:rPr lang="es">
                <a:latin typeface="Montserrat"/>
                <a:ea typeface="Montserrat"/>
                <a:cs typeface="Montserrat"/>
                <a:sym typeface="Montserrat"/>
              </a:rPr>
              <a:t> en tiempo real, pero con la desventaja de disminuir el mAP. Sin embargo, en </a:t>
            </a:r>
            <a:r>
              <a:rPr lang="es">
                <a:latin typeface="Montserrat"/>
                <a:ea typeface="Montserrat"/>
                <a:cs typeface="Montserrat"/>
                <a:sym typeface="Montserrat"/>
              </a:rPr>
              <a:t>comparación</a:t>
            </a:r>
            <a:r>
              <a:rPr lang="es">
                <a:latin typeface="Montserrat"/>
                <a:ea typeface="Montserrat"/>
                <a:cs typeface="Montserrat"/>
                <a:sym typeface="Montserrat"/>
              </a:rPr>
              <a:t> contra otros sistemas pensados para el tiempo real, la red YOLO los </a:t>
            </a:r>
            <a:r>
              <a:rPr lang="es">
                <a:latin typeface="Montserrat"/>
                <a:ea typeface="Montserrat"/>
                <a:cs typeface="Montserrat"/>
                <a:sym typeface="Montserrat"/>
              </a:rPr>
              <a:t>superó</a:t>
            </a:r>
            <a:r>
              <a:rPr lang="es">
                <a:latin typeface="Montserrat"/>
                <a:ea typeface="Montserrat"/>
                <a:cs typeface="Montserrat"/>
                <a:sym typeface="Montserrat"/>
              </a:rPr>
              <a:t> ampliamente en dicha </a:t>
            </a:r>
            <a:r>
              <a:rPr lang="es">
                <a:latin typeface="Montserrat"/>
                <a:ea typeface="Montserrat"/>
                <a:cs typeface="Montserrat"/>
                <a:sym typeface="Montserrat"/>
              </a:rPr>
              <a:t>métrica</a:t>
            </a:r>
            <a:r>
              <a:rPr lang="es">
                <a:latin typeface="Montserrat"/>
                <a:ea typeface="Montserrat"/>
                <a:cs typeface="Montserrat"/>
                <a:sym typeface="Montserrat"/>
              </a:rPr>
              <a:t>.</a:t>
            </a:r>
            <a:endParaRPr>
              <a:latin typeface="Montserrat"/>
              <a:ea typeface="Montserrat"/>
              <a:cs typeface="Montserrat"/>
              <a:sym typeface="Montserrat"/>
            </a:endParaRPr>
          </a:p>
        </p:txBody>
      </p:sp>
      <p:sp>
        <p:nvSpPr>
          <p:cNvPr id="518" name="Google Shape;518;gcb7c9021aa_2_68"/>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s" sz="1000">
                <a:latin typeface="Montserrat"/>
                <a:ea typeface="Montserrat"/>
                <a:cs typeface="Montserrat"/>
                <a:sym typeface="Montserrat"/>
              </a:rPr>
              <a:t>Redmon</a:t>
            </a:r>
            <a:r>
              <a:rPr b="0" i="0" lang="es" sz="1000" u="none" cap="none" strike="noStrike">
                <a:solidFill>
                  <a:srgbClr val="000000"/>
                </a:solidFill>
                <a:latin typeface="Montserrat"/>
                <a:ea typeface="Montserrat"/>
                <a:cs typeface="Montserrat"/>
                <a:sym typeface="Montserrat"/>
              </a:rPr>
              <a:t>, et al., 20</a:t>
            </a:r>
            <a:r>
              <a:rPr lang="es" sz="1000">
                <a:latin typeface="Montserrat"/>
                <a:ea typeface="Montserrat"/>
                <a:cs typeface="Montserrat"/>
                <a:sym typeface="Montserrat"/>
              </a:rPr>
              <a:t>16</a:t>
            </a:r>
            <a:r>
              <a:rPr b="0" i="0" lang="es" sz="1000" u="none" cap="none" strike="noStrike">
                <a:solidFill>
                  <a:srgbClr val="000000"/>
                </a:solidFill>
                <a:latin typeface="Montserrat"/>
                <a:ea typeface="Montserrat"/>
                <a:cs typeface="Montserrat"/>
                <a:sym typeface="Montserrat"/>
              </a:rPr>
              <a:t>. </a:t>
            </a:r>
            <a:r>
              <a:rPr lang="es" sz="1000">
                <a:latin typeface="Montserrat"/>
                <a:ea typeface="Montserrat"/>
                <a:cs typeface="Montserrat"/>
                <a:sym typeface="Montserrat"/>
              </a:rPr>
              <a:t>You Only Look Once: Unified, Real-Time Object Detection</a:t>
            </a:r>
            <a:r>
              <a:rPr b="0" i="0" lang="es" sz="1000" u="none" cap="none" strike="noStrike">
                <a:solidFill>
                  <a:srgbClr val="000000"/>
                </a:solidFill>
                <a:latin typeface="Montserrat"/>
                <a:ea typeface="Montserrat"/>
                <a:cs typeface="Montserrat"/>
                <a:sym typeface="Montserrat"/>
              </a:rPr>
              <a:t>.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01da27f753_0_100"/>
          <p:cNvSpPr txBox="1"/>
          <p:nvPr>
            <p:ph type="title"/>
          </p:nvPr>
        </p:nvSpPr>
        <p:spPr>
          <a:xfrm>
            <a:off x="727650" y="58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Detección de objetos (Object detection)</a:t>
            </a:r>
            <a:endParaRPr>
              <a:latin typeface="Montserrat"/>
              <a:ea typeface="Montserrat"/>
              <a:cs typeface="Montserrat"/>
              <a:sym typeface="Montserrat"/>
            </a:endParaRPr>
          </a:p>
        </p:txBody>
      </p:sp>
      <p:sp>
        <p:nvSpPr>
          <p:cNvPr id="186" name="Google Shape;186;g101da27f753_0_100"/>
          <p:cNvSpPr txBox="1"/>
          <p:nvPr>
            <p:ph idx="1" type="body"/>
          </p:nvPr>
        </p:nvSpPr>
        <p:spPr>
          <a:xfrm>
            <a:off x="216950" y="4730725"/>
            <a:ext cx="76887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200">
                <a:latin typeface="Montserrat"/>
                <a:ea typeface="Montserrat"/>
                <a:cs typeface="Montserrat"/>
                <a:sym typeface="Montserrat"/>
              </a:rPr>
              <a:t>Datasets: </a:t>
            </a:r>
            <a:r>
              <a:rPr lang="es" sz="1200" u="sng">
                <a:solidFill>
                  <a:schemeClr val="hlink"/>
                </a:solidFill>
                <a:latin typeface="Montserrat"/>
                <a:ea typeface="Montserrat"/>
                <a:cs typeface="Montserrat"/>
                <a:sym typeface="Montserrat"/>
                <a:hlinkClick r:id="rId3"/>
              </a:rPr>
              <a:t>COCO</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r:id="rId4"/>
              </a:rPr>
              <a:t>Pascal VOC</a:t>
            </a:r>
            <a:r>
              <a:rPr lang="es" sz="1200">
                <a:latin typeface="Montserrat"/>
                <a:ea typeface="Montserrat"/>
                <a:cs typeface="Montserrat"/>
                <a:sym typeface="Montserrat"/>
              </a:rPr>
              <a:t>, Imagenet, Open Images, etc</a:t>
            </a:r>
            <a:endParaRPr b="1" sz="1200">
              <a:latin typeface="Montserrat"/>
              <a:ea typeface="Montserrat"/>
              <a:cs typeface="Montserrat"/>
              <a:sym typeface="Montserrat"/>
            </a:endParaRPr>
          </a:p>
          <a:p>
            <a:pPr indent="0" lvl="0" marL="457200" rtl="0" algn="l">
              <a:lnSpc>
                <a:spcPct val="115000"/>
              </a:lnSpc>
              <a:spcBef>
                <a:spcPts val="1600"/>
              </a:spcBef>
              <a:spcAft>
                <a:spcPts val="1600"/>
              </a:spcAft>
              <a:buSzPts val="1300"/>
              <a:buNone/>
            </a:pPr>
            <a:r>
              <a:t/>
            </a:r>
            <a:endParaRPr sz="1200">
              <a:solidFill>
                <a:srgbClr val="212529"/>
              </a:solidFill>
              <a:highlight>
                <a:srgbClr val="FFFFFF"/>
              </a:highlight>
              <a:latin typeface="Nunito"/>
              <a:ea typeface="Nunito"/>
              <a:cs typeface="Nunito"/>
              <a:sym typeface="Nunito"/>
            </a:endParaRPr>
          </a:p>
        </p:txBody>
      </p:sp>
      <p:sp>
        <p:nvSpPr>
          <p:cNvPr id="187" name="Google Shape;187;g101da27f753_0_100"/>
          <p:cNvSpPr txBox="1"/>
          <p:nvPr/>
        </p:nvSpPr>
        <p:spPr>
          <a:xfrm>
            <a:off x="410375" y="1200875"/>
            <a:ext cx="8609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accent1"/>
                </a:solidFill>
                <a:latin typeface="Montserrat"/>
                <a:ea typeface="Montserrat"/>
                <a:cs typeface="Montserrat"/>
                <a:sym typeface="Montserrat"/>
              </a:rPr>
              <a:t>Es una combinación de </a:t>
            </a:r>
            <a:r>
              <a:rPr lang="es" sz="1200">
                <a:solidFill>
                  <a:schemeClr val="accent1"/>
                </a:solidFill>
                <a:latin typeface="Montserrat"/>
                <a:ea typeface="Montserrat"/>
                <a:cs typeface="Montserrat"/>
                <a:sym typeface="Montserrat"/>
              </a:rPr>
              <a:t>clasificación</a:t>
            </a:r>
            <a:r>
              <a:rPr lang="es" sz="1200">
                <a:solidFill>
                  <a:schemeClr val="accent1"/>
                </a:solidFill>
                <a:latin typeface="Montserrat"/>
                <a:ea typeface="Montserrat"/>
                <a:cs typeface="Montserrat"/>
                <a:sym typeface="Montserrat"/>
              </a:rPr>
              <a:t> y </a:t>
            </a:r>
            <a:r>
              <a:rPr lang="es" sz="1200">
                <a:solidFill>
                  <a:schemeClr val="accent1"/>
                </a:solidFill>
                <a:latin typeface="Montserrat"/>
                <a:ea typeface="Montserrat"/>
                <a:cs typeface="Montserrat"/>
                <a:sym typeface="Montserrat"/>
              </a:rPr>
              <a:t>localización</a:t>
            </a:r>
            <a:r>
              <a:rPr b="0" i="0" lang="es" sz="1200" u="none" cap="none" strike="noStrike">
                <a:solidFill>
                  <a:schemeClr val="accent1"/>
                </a:solidFill>
                <a:latin typeface="Montserrat"/>
                <a:ea typeface="Montserrat"/>
                <a:cs typeface="Montserrat"/>
                <a:sym typeface="Montserrat"/>
              </a:rPr>
              <a:t>. Existen métodos de dos etapas (R-CNN, Fast R-CNN, Faster R-CNN), que tienen mejor precisión, y métodos de una etapa (YOLO, SSD, RetinaNet) que tienen mejor velocidad de inferencia.</a:t>
            </a:r>
            <a:endParaRPr b="0" i="0" sz="1400" u="none" cap="none" strike="noStrike">
              <a:solidFill>
                <a:srgbClr val="000000"/>
              </a:solidFill>
              <a:latin typeface="Lato"/>
              <a:ea typeface="Lato"/>
              <a:cs typeface="Lato"/>
              <a:sym typeface="Lato"/>
            </a:endParaRPr>
          </a:p>
        </p:txBody>
      </p:sp>
      <p:pic>
        <p:nvPicPr>
          <p:cNvPr id="188" name="Google Shape;188;g101da27f753_0_100"/>
          <p:cNvPicPr preferRelativeResize="0"/>
          <p:nvPr/>
        </p:nvPicPr>
        <p:blipFill rotWithShape="1">
          <a:blip r:embed="rId5">
            <a:alphaModFix/>
          </a:blip>
          <a:srcRect b="0" l="0" r="0" t="0"/>
          <a:stretch/>
        </p:blipFill>
        <p:spPr>
          <a:xfrm>
            <a:off x="2003076" y="1932750"/>
            <a:ext cx="5423699" cy="2643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cb81ab64cb_0_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24" name="Google Shape;524;gcb81ab64cb_0_0"/>
          <p:cNvSpPr txBox="1"/>
          <p:nvPr/>
        </p:nvSpPr>
        <p:spPr>
          <a:xfrm>
            <a:off x="826250" y="1363350"/>
            <a:ext cx="7684200" cy="3201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Algunas </a:t>
            </a:r>
            <a:r>
              <a:rPr lang="es">
                <a:latin typeface="Montserrat"/>
                <a:ea typeface="Montserrat"/>
                <a:cs typeface="Montserrat"/>
                <a:sym typeface="Montserrat"/>
              </a:rPr>
              <a:t>características</a:t>
            </a:r>
            <a:r>
              <a:rPr lang="es">
                <a:latin typeface="Montserrat"/>
                <a:ea typeface="Montserrat"/>
                <a:cs typeface="Montserrat"/>
                <a:sym typeface="Montserrat"/>
              </a:rPr>
              <a:t> de la red:</a:t>
            </a:r>
            <a:endParaRPr>
              <a:latin typeface="Montserrat"/>
              <a:ea typeface="Montserrat"/>
              <a:cs typeface="Montserrat"/>
              <a:sym typeface="Montserrat"/>
            </a:endParaRPr>
          </a:p>
          <a:p>
            <a:pPr indent="0" lvl="0" marL="457200" rtl="0" algn="just">
              <a:spcBef>
                <a:spcPts val="0"/>
              </a:spcBef>
              <a:spcAft>
                <a:spcPts val="0"/>
              </a:spcAft>
              <a:buNone/>
            </a:pPr>
            <a:r>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Primero se preentrenaron las primeras 20 capas convolucionales con ImageNet hasta alcanzar un 88% en top-5 accuracy. Para dicho entrenamiento se </a:t>
            </a:r>
            <a:r>
              <a:rPr lang="es">
                <a:latin typeface="Montserrat"/>
                <a:ea typeface="Montserrat"/>
                <a:cs typeface="Montserrat"/>
                <a:sym typeface="Montserrat"/>
              </a:rPr>
              <a:t>utilizó</a:t>
            </a:r>
            <a:r>
              <a:rPr lang="es">
                <a:latin typeface="Montserrat"/>
                <a:ea typeface="Montserrat"/>
                <a:cs typeface="Montserrat"/>
                <a:sym typeface="Montserrat"/>
              </a:rPr>
              <a:t> el framework Darknet.</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Dentro de esta red se utilizaron convoluciones de 1x1 para reducir la dimensionalidad.</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Luego se le agregaron </a:t>
            </a:r>
            <a:r>
              <a:rPr lang="es">
                <a:latin typeface="Montserrat"/>
                <a:ea typeface="Montserrat"/>
                <a:cs typeface="Montserrat"/>
                <a:sym typeface="Montserrat"/>
              </a:rPr>
              <a:t>más</a:t>
            </a:r>
            <a:r>
              <a:rPr lang="es">
                <a:latin typeface="Montserrat"/>
                <a:ea typeface="Montserrat"/>
                <a:cs typeface="Montserrat"/>
                <a:sym typeface="Montserrat"/>
              </a:rPr>
              <a:t> capas convolucionales y dos capas densas al final para realizar la clasificacion y regresion de los BB al mismo tiempo.</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En todas las activaciones se </a:t>
            </a:r>
            <a:r>
              <a:rPr lang="es">
                <a:latin typeface="Montserrat"/>
                <a:ea typeface="Montserrat"/>
                <a:cs typeface="Montserrat"/>
                <a:sym typeface="Montserrat"/>
              </a:rPr>
              <a:t>utilizó</a:t>
            </a:r>
            <a:r>
              <a:rPr lang="es">
                <a:latin typeface="Montserrat"/>
                <a:ea typeface="Montserrat"/>
                <a:cs typeface="Montserrat"/>
                <a:sym typeface="Montserrat"/>
              </a:rPr>
              <a:t> Leaky ReLU, excepto en la </a:t>
            </a:r>
            <a:r>
              <a:rPr lang="es">
                <a:latin typeface="Montserrat"/>
                <a:ea typeface="Montserrat"/>
                <a:cs typeface="Montserrat"/>
                <a:sym typeface="Montserrat"/>
              </a:rPr>
              <a:t>última</a:t>
            </a:r>
            <a:r>
              <a:rPr lang="es">
                <a:latin typeface="Montserrat"/>
                <a:ea typeface="Montserrat"/>
                <a:cs typeface="Montserrat"/>
                <a:sym typeface="Montserrat"/>
              </a:rPr>
              <a:t> capa donde se </a:t>
            </a:r>
            <a:r>
              <a:rPr lang="es">
                <a:latin typeface="Montserrat"/>
                <a:ea typeface="Montserrat"/>
                <a:cs typeface="Montserrat"/>
                <a:sym typeface="Montserrat"/>
              </a:rPr>
              <a:t>dejó</a:t>
            </a:r>
            <a:r>
              <a:rPr lang="es">
                <a:latin typeface="Montserrat"/>
                <a:ea typeface="Montserrat"/>
                <a:cs typeface="Montserrat"/>
                <a:sym typeface="Montserrat"/>
              </a:rPr>
              <a:t> la salida lineal.</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s">
                <a:latin typeface="Montserrat"/>
                <a:ea typeface="Montserrat"/>
                <a:cs typeface="Montserrat"/>
                <a:sym typeface="Montserrat"/>
              </a:rPr>
              <a:t>También</a:t>
            </a:r>
            <a:r>
              <a:rPr lang="es">
                <a:latin typeface="Montserrat"/>
                <a:ea typeface="Montserrat"/>
                <a:cs typeface="Montserrat"/>
                <a:sym typeface="Montserrat"/>
              </a:rPr>
              <a:t>, para la etapa de entrenamiento con el dataset de </a:t>
            </a:r>
            <a:r>
              <a:rPr lang="es">
                <a:latin typeface="Montserrat"/>
                <a:ea typeface="Montserrat"/>
                <a:cs typeface="Montserrat"/>
                <a:sym typeface="Montserrat"/>
              </a:rPr>
              <a:t>detección</a:t>
            </a:r>
            <a:r>
              <a:rPr lang="es">
                <a:latin typeface="Montserrat"/>
                <a:ea typeface="Montserrat"/>
                <a:cs typeface="Montserrat"/>
                <a:sym typeface="Montserrat"/>
              </a:rPr>
              <a:t>, se </a:t>
            </a:r>
            <a:r>
              <a:rPr lang="es">
                <a:latin typeface="Montserrat"/>
                <a:ea typeface="Montserrat"/>
                <a:cs typeface="Montserrat"/>
                <a:sym typeface="Montserrat"/>
              </a:rPr>
              <a:t>incrementó</a:t>
            </a:r>
            <a:r>
              <a:rPr lang="es">
                <a:latin typeface="Montserrat"/>
                <a:ea typeface="Montserrat"/>
                <a:cs typeface="Montserrat"/>
                <a:sym typeface="Montserrat"/>
              </a:rPr>
              <a:t> el tamaño de la entrada de 224x224 a 448x448.</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gfc6221b64e_9_109"/>
          <p:cNvPicPr preferRelativeResize="0"/>
          <p:nvPr/>
        </p:nvPicPr>
        <p:blipFill>
          <a:blip r:embed="rId3">
            <a:alphaModFix/>
          </a:blip>
          <a:stretch>
            <a:fillRect/>
          </a:stretch>
        </p:blipFill>
        <p:spPr>
          <a:xfrm>
            <a:off x="2544500" y="2700900"/>
            <a:ext cx="3941700" cy="2442600"/>
          </a:xfrm>
          <a:prstGeom prst="rect">
            <a:avLst/>
          </a:prstGeom>
          <a:noFill/>
          <a:ln>
            <a:noFill/>
          </a:ln>
        </p:spPr>
      </p:pic>
      <p:sp>
        <p:nvSpPr>
          <p:cNvPr id="530" name="Google Shape;530;gfc6221b64e_9_109"/>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31" name="Google Shape;531;gfc6221b64e_9_109"/>
          <p:cNvSpPr txBox="1"/>
          <p:nvPr/>
        </p:nvSpPr>
        <p:spPr>
          <a:xfrm>
            <a:off x="826250" y="1363350"/>
            <a:ext cx="76842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Para obtener las predicciones, la red genera un feature map de 7x7 celdas (PASCAL VOC). En cada celda predice 2 bounding boxes distintos, aunque solo es </a:t>
            </a:r>
            <a:r>
              <a:rPr lang="es">
                <a:latin typeface="Montserrat"/>
                <a:ea typeface="Montserrat"/>
                <a:cs typeface="Montserrat"/>
                <a:sym typeface="Montserrat"/>
              </a:rPr>
              <a:t>capaz</a:t>
            </a:r>
            <a:r>
              <a:rPr lang="es">
                <a:latin typeface="Montserrat"/>
                <a:ea typeface="Montserrat"/>
                <a:cs typeface="Montserrat"/>
                <a:sym typeface="Montserrat"/>
              </a:rPr>
              <a:t> de detectar un objeto. Cada bounding box contiene 5 valores, las 4 coordenadas que lo definen y 1 valor que refleja que tan seguro </a:t>
            </a:r>
            <a:r>
              <a:rPr lang="es">
                <a:latin typeface="Montserrat"/>
                <a:ea typeface="Montserrat"/>
                <a:cs typeface="Montserrat"/>
                <a:sym typeface="Montserrat"/>
              </a:rPr>
              <a:t>está</a:t>
            </a:r>
            <a:r>
              <a:rPr lang="es">
                <a:latin typeface="Montserrat"/>
                <a:ea typeface="Montserrat"/>
                <a:cs typeface="Montserrat"/>
                <a:sym typeface="Montserrat"/>
              </a:rPr>
              <a:t> de que exista un objeto dentro de dicho box. </a:t>
            </a:r>
            <a:r>
              <a:rPr lang="es">
                <a:latin typeface="Montserrat"/>
                <a:ea typeface="Montserrat"/>
                <a:cs typeface="Montserrat"/>
                <a:sym typeface="Montserrat"/>
              </a:rPr>
              <a:t>Además</a:t>
            </a:r>
            <a:r>
              <a:rPr lang="es">
                <a:latin typeface="Montserrat"/>
                <a:ea typeface="Montserrat"/>
                <a:cs typeface="Montserrat"/>
                <a:sym typeface="Montserrat"/>
              </a:rPr>
              <a:t>, devuelve las probabilidades de cada clase, 20 valores en este caso. Por lo tanto, una </a:t>
            </a:r>
            <a:r>
              <a:rPr lang="es">
                <a:latin typeface="Montserrat"/>
                <a:ea typeface="Montserrat"/>
                <a:cs typeface="Montserrat"/>
                <a:sym typeface="Montserrat"/>
              </a:rPr>
              <a:t>predicción</a:t>
            </a:r>
            <a:r>
              <a:rPr lang="es">
                <a:latin typeface="Montserrat"/>
                <a:ea typeface="Montserrat"/>
                <a:cs typeface="Montserrat"/>
                <a:sym typeface="Montserrat"/>
              </a:rPr>
              <a:t> de YOLO tiene la forma: </a:t>
            </a:r>
            <a:r>
              <a:rPr lang="es">
                <a:latin typeface="Cambria"/>
                <a:ea typeface="Cambria"/>
                <a:cs typeface="Cambria"/>
                <a:sym typeface="Cambria"/>
              </a:rPr>
              <a:t>(7, 7, 2 x 5 + 20) = (7, 7, 30)</a:t>
            </a:r>
            <a:endParaRPr>
              <a:latin typeface="Cambria"/>
              <a:ea typeface="Cambria"/>
              <a:cs typeface="Cambria"/>
              <a:sym typeface="Cambria"/>
            </a:endParaRPr>
          </a:p>
          <a:p>
            <a:pPr indent="0" lvl="0" marL="0" rtl="0" algn="just">
              <a:spcBef>
                <a:spcPts val="0"/>
              </a:spcBef>
              <a:spcAft>
                <a:spcPts val="0"/>
              </a:spcAft>
              <a:buNone/>
            </a:pPr>
            <a:r>
              <a:t/>
            </a:r>
            <a:endParaRPr>
              <a:latin typeface="Cambria"/>
              <a:ea typeface="Cambria"/>
              <a:cs typeface="Cambria"/>
              <a:sym typeface="Cambria"/>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fc6221b64e_9_11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s">
                <a:latin typeface="Montserrat"/>
                <a:ea typeface="Montserrat"/>
                <a:cs typeface="Montserrat"/>
                <a:sym typeface="Montserrat"/>
              </a:rPr>
              <a:t>Arquitecturas clásicas: YOLO</a:t>
            </a:r>
            <a:endParaRPr>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537" name="Google Shape;537;gfc6221b64e_9_116"/>
          <p:cNvSpPr txBox="1"/>
          <p:nvPr/>
        </p:nvSpPr>
        <p:spPr>
          <a:xfrm>
            <a:off x="826250" y="1363350"/>
            <a:ext cx="76842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Yolo utiliza la suma de los cuadrados de los errores entre las predicciones y los ground truth para calcular el error. Dado que YOLO predice varias bounding boxes, para determinar </a:t>
            </a:r>
            <a:r>
              <a:rPr lang="es">
                <a:latin typeface="Montserrat"/>
                <a:ea typeface="Montserrat"/>
                <a:cs typeface="Montserrat"/>
                <a:sym typeface="Montserrat"/>
              </a:rPr>
              <a:t>cuál</a:t>
            </a:r>
            <a:r>
              <a:rPr lang="es">
                <a:latin typeface="Montserrat"/>
                <a:ea typeface="Montserrat"/>
                <a:cs typeface="Montserrat"/>
                <a:sym typeface="Montserrat"/>
              </a:rPr>
              <a:t> es el true positive se computa el IoU de los boxes predichos con el ground truth y se selecciona el box que da mayor valor. La </a:t>
            </a:r>
            <a:r>
              <a:rPr lang="es">
                <a:latin typeface="Montserrat"/>
                <a:ea typeface="Montserrat"/>
                <a:cs typeface="Montserrat"/>
                <a:sym typeface="Montserrat"/>
              </a:rPr>
              <a:t>función</a:t>
            </a:r>
            <a:r>
              <a:rPr lang="es">
                <a:latin typeface="Montserrat"/>
                <a:ea typeface="Montserrat"/>
                <a:cs typeface="Montserrat"/>
                <a:sym typeface="Montserrat"/>
              </a:rPr>
              <a:t> de error tiene la siguiente forma:</a:t>
            </a:r>
            <a:endParaRPr>
              <a:latin typeface="Montserrat"/>
              <a:ea typeface="Montserrat"/>
              <a:cs typeface="Montserrat"/>
              <a:sym typeface="Montserrat"/>
            </a:endParaRPr>
          </a:p>
        </p:txBody>
      </p:sp>
      <p:pic>
        <p:nvPicPr>
          <p:cNvPr id="538" name="Google Shape;538;gfc6221b64e_9_116"/>
          <p:cNvPicPr preferRelativeResize="0"/>
          <p:nvPr/>
        </p:nvPicPr>
        <p:blipFill>
          <a:blip r:embed="rId3">
            <a:alphaModFix/>
          </a:blip>
          <a:stretch>
            <a:fillRect/>
          </a:stretch>
        </p:blipFill>
        <p:spPr>
          <a:xfrm>
            <a:off x="4033725" y="2520100"/>
            <a:ext cx="5110276" cy="2382850"/>
          </a:xfrm>
          <a:prstGeom prst="rect">
            <a:avLst/>
          </a:prstGeom>
          <a:noFill/>
          <a:ln>
            <a:noFill/>
          </a:ln>
        </p:spPr>
      </p:pic>
      <p:sp>
        <p:nvSpPr>
          <p:cNvPr id="539" name="Google Shape;539;gfc6221b64e_9_116"/>
          <p:cNvSpPr txBox="1"/>
          <p:nvPr/>
        </p:nvSpPr>
        <p:spPr>
          <a:xfrm>
            <a:off x="826250" y="2625450"/>
            <a:ext cx="39867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El primer y segundo </a:t>
            </a:r>
            <a:r>
              <a:rPr lang="es">
                <a:latin typeface="Montserrat"/>
                <a:ea typeface="Montserrat"/>
                <a:cs typeface="Montserrat"/>
                <a:sym typeface="Montserrat"/>
              </a:rPr>
              <a:t>término</a:t>
            </a:r>
            <a:r>
              <a:rPr lang="es">
                <a:latin typeface="Montserrat"/>
                <a:ea typeface="Montserrat"/>
                <a:cs typeface="Montserrat"/>
                <a:sym typeface="Montserrat"/>
              </a:rPr>
              <a:t> hacen referencia al error de </a:t>
            </a:r>
            <a:r>
              <a:rPr lang="es">
                <a:latin typeface="Montserrat"/>
                <a:ea typeface="Montserrat"/>
                <a:cs typeface="Montserrat"/>
                <a:sym typeface="Montserrat"/>
              </a:rPr>
              <a:t>localización</a:t>
            </a:r>
            <a:r>
              <a:rPr lang="es">
                <a:latin typeface="Montserrat"/>
                <a:ea typeface="Montserrat"/>
                <a:cs typeface="Montserrat"/>
                <a:sym typeface="Montserrat"/>
              </a:rPr>
              <a:t>, el cual solo se </a:t>
            </a:r>
            <a:r>
              <a:rPr lang="es">
                <a:latin typeface="Montserrat"/>
                <a:ea typeface="Montserrat"/>
                <a:cs typeface="Montserrat"/>
                <a:sym typeface="Montserrat"/>
              </a:rPr>
              <a:t>computará</a:t>
            </a:r>
            <a:r>
              <a:rPr lang="es">
                <a:latin typeface="Montserrat"/>
                <a:ea typeface="Montserrat"/>
                <a:cs typeface="Montserrat"/>
                <a:sym typeface="Montserrat"/>
              </a:rPr>
              <a:t> para el BB asignado al ground truth. El tercer y cuarto </a:t>
            </a:r>
            <a:r>
              <a:rPr lang="es">
                <a:latin typeface="Montserrat"/>
                <a:ea typeface="Montserrat"/>
                <a:cs typeface="Montserrat"/>
                <a:sym typeface="Montserrat"/>
              </a:rPr>
              <a:t>término</a:t>
            </a:r>
            <a:r>
              <a:rPr lang="es">
                <a:latin typeface="Montserrat"/>
                <a:ea typeface="Montserrat"/>
                <a:cs typeface="Montserrat"/>
                <a:sym typeface="Montserrat"/>
              </a:rPr>
              <a:t> hacen referencia al error de confianza con que un objeto se encuentra dentro del BB. Por </a:t>
            </a:r>
            <a:r>
              <a:rPr lang="es">
                <a:latin typeface="Montserrat"/>
                <a:ea typeface="Montserrat"/>
                <a:cs typeface="Montserrat"/>
                <a:sym typeface="Montserrat"/>
              </a:rPr>
              <a:t>último</a:t>
            </a:r>
            <a:r>
              <a:rPr lang="es">
                <a:latin typeface="Montserrat"/>
                <a:ea typeface="Montserrat"/>
                <a:cs typeface="Montserrat"/>
                <a:sym typeface="Montserrat"/>
              </a:rPr>
              <a:t>, el quinto </a:t>
            </a:r>
            <a:r>
              <a:rPr lang="es">
                <a:latin typeface="Montserrat"/>
                <a:ea typeface="Montserrat"/>
                <a:cs typeface="Montserrat"/>
                <a:sym typeface="Montserrat"/>
              </a:rPr>
              <a:t>término</a:t>
            </a:r>
            <a:r>
              <a:rPr lang="es">
                <a:latin typeface="Montserrat"/>
                <a:ea typeface="Montserrat"/>
                <a:cs typeface="Montserrat"/>
                <a:sym typeface="Montserrat"/>
              </a:rPr>
              <a:t> refiere al error de </a:t>
            </a:r>
            <a:r>
              <a:rPr lang="es">
                <a:latin typeface="Montserrat"/>
                <a:ea typeface="Montserrat"/>
                <a:cs typeface="Montserrat"/>
                <a:sym typeface="Montserrat"/>
              </a:rPr>
              <a:t>clasificación</a:t>
            </a:r>
            <a:r>
              <a:rPr lang="es">
                <a:latin typeface="Montserrat"/>
                <a:ea typeface="Montserrat"/>
                <a:cs typeface="Montserrat"/>
                <a:sym typeface="Montserrat"/>
              </a:rPr>
              <a:t> del objeto detectado.</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cb81ab64cb_0_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a:t>
            </a:r>
            <a:r>
              <a:rPr lang="es">
                <a:latin typeface="Montserrat"/>
                <a:ea typeface="Montserrat"/>
                <a:cs typeface="Montserrat"/>
                <a:sym typeface="Montserrat"/>
              </a:rPr>
              <a:t>clásicas</a:t>
            </a:r>
            <a:r>
              <a:rPr lang="es">
                <a:latin typeface="Montserrat"/>
                <a:ea typeface="Montserrat"/>
                <a:cs typeface="Montserrat"/>
                <a:sym typeface="Montserrat"/>
              </a:rPr>
              <a:t>: YOLO</a:t>
            </a:r>
            <a:endParaRPr>
              <a:latin typeface="Montserrat"/>
              <a:ea typeface="Montserrat"/>
              <a:cs typeface="Montserrat"/>
              <a:sym typeface="Montserrat"/>
            </a:endParaRPr>
          </a:p>
        </p:txBody>
      </p:sp>
      <p:pic>
        <p:nvPicPr>
          <p:cNvPr id="545" name="Google Shape;545;gcb81ab64cb_0_6"/>
          <p:cNvPicPr preferRelativeResize="0"/>
          <p:nvPr/>
        </p:nvPicPr>
        <p:blipFill>
          <a:blip r:embed="rId3">
            <a:alphaModFix/>
          </a:blip>
          <a:stretch>
            <a:fillRect/>
          </a:stretch>
        </p:blipFill>
        <p:spPr>
          <a:xfrm>
            <a:off x="152400" y="1292125"/>
            <a:ext cx="8811456" cy="36989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fc6221b64e_9_133"/>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51" name="Google Shape;551;gfc6221b64e_9_133"/>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La primera </a:t>
            </a:r>
            <a:r>
              <a:rPr lang="es">
                <a:latin typeface="Montserrat"/>
                <a:ea typeface="Montserrat"/>
                <a:cs typeface="Montserrat"/>
                <a:sym typeface="Montserrat"/>
              </a:rPr>
              <a:t>versión</a:t>
            </a:r>
            <a:r>
              <a:rPr lang="es">
                <a:latin typeface="Montserrat"/>
                <a:ea typeface="Montserrat"/>
                <a:cs typeface="Montserrat"/>
                <a:sym typeface="Montserrat"/>
              </a:rPr>
              <a:t> de YOLO presentaba serias limitaciones en cuanto a la </a:t>
            </a:r>
            <a:r>
              <a:rPr lang="es">
                <a:latin typeface="Montserrat"/>
                <a:ea typeface="Montserrat"/>
                <a:cs typeface="Montserrat"/>
                <a:sym typeface="Montserrat"/>
              </a:rPr>
              <a:t>predicción</a:t>
            </a:r>
            <a:r>
              <a:rPr lang="es">
                <a:latin typeface="Montserrat"/>
                <a:ea typeface="Montserrat"/>
                <a:cs typeface="Montserrat"/>
                <a:sym typeface="Montserrat"/>
              </a:rPr>
              <a:t> de los bounding boxes dado que cada celda del feature map </a:t>
            </a:r>
            <a:r>
              <a:rPr lang="es">
                <a:latin typeface="Montserrat"/>
                <a:ea typeface="Montserrat"/>
                <a:cs typeface="Montserrat"/>
                <a:sym typeface="Montserrat"/>
              </a:rPr>
              <a:t>podía</a:t>
            </a:r>
            <a:r>
              <a:rPr lang="es">
                <a:latin typeface="Montserrat"/>
                <a:ea typeface="Montserrat"/>
                <a:cs typeface="Montserrat"/>
                <a:sym typeface="Montserrat"/>
              </a:rPr>
              <a:t> predecir un solo objeto. Esto </a:t>
            </a:r>
            <a:r>
              <a:rPr lang="es">
                <a:latin typeface="Montserrat"/>
                <a:ea typeface="Montserrat"/>
                <a:cs typeface="Montserrat"/>
                <a:sym typeface="Montserrat"/>
              </a:rPr>
              <a:t>traía</a:t>
            </a:r>
            <a:r>
              <a:rPr lang="es">
                <a:latin typeface="Montserrat"/>
                <a:ea typeface="Montserrat"/>
                <a:cs typeface="Montserrat"/>
                <a:sym typeface="Montserrat"/>
              </a:rPr>
              <a:t> problemas, sobre todo, cuando los objetos son pequeños.</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Con la segunda </a:t>
            </a:r>
            <a:r>
              <a:rPr lang="es">
                <a:latin typeface="Montserrat"/>
                <a:ea typeface="Montserrat"/>
                <a:cs typeface="Montserrat"/>
                <a:sym typeface="Montserrat"/>
              </a:rPr>
              <a:t>versión</a:t>
            </a:r>
            <a:r>
              <a:rPr lang="es">
                <a:latin typeface="Montserrat"/>
                <a:ea typeface="Montserrat"/>
                <a:cs typeface="Montserrat"/>
                <a:sym typeface="Montserrat"/>
              </a:rPr>
              <a:t> de la red, se atacaron estos problemas y </a:t>
            </a:r>
            <a:r>
              <a:rPr lang="es">
                <a:latin typeface="Montserrat"/>
                <a:ea typeface="Montserrat"/>
                <a:cs typeface="Montserrat"/>
                <a:sym typeface="Montserrat"/>
              </a:rPr>
              <a:t>también</a:t>
            </a:r>
            <a:r>
              <a:rPr lang="es">
                <a:latin typeface="Montserrat"/>
                <a:ea typeface="Montserrat"/>
                <a:cs typeface="Montserrat"/>
                <a:sym typeface="Montserrat"/>
              </a:rPr>
              <a:t> se </a:t>
            </a:r>
            <a:r>
              <a:rPr lang="es">
                <a:latin typeface="Montserrat"/>
                <a:ea typeface="Montserrat"/>
                <a:cs typeface="Montserrat"/>
                <a:sym typeface="Montserrat"/>
              </a:rPr>
              <a:t>buscó</a:t>
            </a:r>
            <a:r>
              <a:rPr lang="es">
                <a:latin typeface="Montserrat"/>
                <a:ea typeface="Montserrat"/>
                <a:cs typeface="Montserrat"/>
                <a:sym typeface="Montserrat"/>
              </a:rPr>
              <a:t> mejorar la velocidad de procesamiento de la misma.</a:t>
            </a:r>
            <a:endParaRPr>
              <a:latin typeface="Montserrat"/>
              <a:ea typeface="Montserrat"/>
              <a:cs typeface="Montserrat"/>
              <a:sym typeface="Montserrat"/>
            </a:endParaRPr>
          </a:p>
        </p:txBody>
      </p:sp>
      <p:sp>
        <p:nvSpPr>
          <p:cNvPr id="552" name="Google Shape;552;gfc6221b64e_9_133"/>
          <p:cNvSpPr txBox="1"/>
          <p:nvPr/>
        </p:nvSpPr>
        <p:spPr>
          <a:xfrm>
            <a:off x="908900" y="4818350"/>
            <a:ext cx="796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s" sz="1000">
                <a:latin typeface="Montserrat"/>
                <a:ea typeface="Montserrat"/>
                <a:cs typeface="Montserrat"/>
                <a:sym typeface="Montserrat"/>
              </a:rPr>
              <a:t>Redmon</a:t>
            </a:r>
            <a:r>
              <a:rPr b="0" i="0" lang="es" sz="1000" u="none" cap="none" strike="noStrike">
                <a:solidFill>
                  <a:srgbClr val="000000"/>
                </a:solidFill>
                <a:latin typeface="Montserrat"/>
                <a:ea typeface="Montserrat"/>
                <a:cs typeface="Montserrat"/>
                <a:sym typeface="Montserrat"/>
              </a:rPr>
              <a:t>, et al., 20</a:t>
            </a:r>
            <a:r>
              <a:rPr lang="es" sz="1000">
                <a:latin typeface="Montserrat"/>
                <a:ea typeface="Montserrat"/>
                <a:cs typeface="Montserrat"/>
                <a:sym typeface="Montserrat"/>
              </a:rPr>
              <a:t>16</a:t>
            </a:r>
            <a:r>
              <a:rPr b="0" i="0" lang="es" sz="1000" u="none" cap="none" strike="noStrike">
                <a:solidFill>
                  <a:srgbClr val="000000"/>
                </a:solidFill>
                <a:latin typeface="Montserrat"/>
                <a:ea typeface="Montserrat"/>
                <a:cs typeface="Montserrat"/>
                <a:sym typeface="Montserrat"/>
              </a:rPr>
              <a:t>. </a:t>
            </a:r>
            <a:r>
              <a:rPr lang="es" sz="1000">
                <a:latin typeface="Montserrat"/>
                <a:ea typeface="Montserrat"/>
                <a:cs typeface="Montserrat"/>
                <a:sym typeface="Montserrat"/>
              </a:rPr>
              <a:t>YOLO9000: Better, Faster, Stronger</a:t>
            </a:r>
            <a:r>
              <a:rPr b="0" i="0" lang="es" sz="1000" u="none" cap="none" strike="noStrike">
                <a:solidFill>
                  <a:srgbClr val="000000"/>
                </a:solidFill>
                <a:latin typeface="Montserrat"/>
                <a:ea typeface="Montserrat"/>
                <a:cs typeface="Montserrat"/>
                <a:sym typeface="Montserrat"/>
              </a:rPr>
              <a:t>.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pic>
        <p:nvPicPr>
          <p:cNvPr id="553" name="Google Shape;553;gfc6221b64e_9_133"/>
          <p:cNvPicPr preferRelativeResize="0"/>
          <p:nvPr/>
        </p:nvPicPr>
        <p:blipFill>
          <a:blip r:embed="rId4">
            <a:alphaModFix/>
          </a:blip>
          <a:stretch>
            <a:fillRect/>
          </a:stretch>
        </p:blipFill>
        <p:spPr>
          <a:xfrm>
            <a:off x="3135113" y="2882150"/>
            <a:ext cx="2873775" cy="2021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fc6221b64e_9_154"/>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59" name="Google Shape;559;gfc6221b64e_9_154"/>
          <p:cNvSpPr txBox="1"/>
          <p:nvPr/>
        </p:nvSpPr>
        <p:spPr>
          <a:xfrm>
            <a:off x="764300" y="1404650"/>
            <a:ext cx="80871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Entre las mejoras que se hicieron en esta </a:t>
            </a:r>
            <a:r>
              <a:rPr lang="es">
                <a:latin typeface="Montserrat"/>
                <a:ea typeface="Montserrat"/>
                <a:cs typeface="Montserrat"/>
                <a:sym typeface="Montserrat"/>
              </a:rPr>
              <a:t>versión</a:t>
            </a:r>
            <a:r>
              <a:rPr lang="es">
                <a:latin typeface="Montserrat"/>
                <a:ea typeface="Montserrat"/>
                <a:cs typeface="Montserrat"/>
                <a:sym typeface="Montserrat"/>
              </a:rPr>
              <a:t> podemos encontrar:</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Se </a:t>
            </a:r>
            <a:r>
              <a:rPr lang="es">
                <a:latin typeface="Montserrat"/>
                <a:ea typeface="Montserrat"/>
                <a:cs typeface="Montserrat"/>
                <a:sym typeface="Montserrat"/>
              </a:rPr>
              <a:t>agregó</a:t>
            </a:r>
            <a:r>
              <a:rPr lang="es">
                <a:latin typeface="Montserrat"/>
                <a:ea typeface="Montserrat"/>
                <a:cs typeface="Montserrat"/>
                <a:sym typeface="Montserrat"/>
              </a:rPr>
              <a:t> Batch Normalization en las capas convolucionales en lugar de Dropout. Incremento del mAP en un 2%</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El entrenamiento se </a:t>
            </a:r>
            <a:r>
              <a:rPr lang="es">
                <a:latin typeface="Montserrat"/>
                <a:ea typeface="Montserrat"/>
                <a:cs typeface="Montserrat"/>
                <a:sym typeface="Montserrat"/>
              </a:rPr>
              <a:t>realizó</a:t>
            </a:r>
            <a:r>
              <a:rPr lang="es">
                <a:latin typeface="Montserrat"/>
                <a:ea typeface="Montserrat"/>
                <a:cs typeface="Montserrat"/>
                <a:sym typeface="Montserrat"/>
              </a:rPr>
              <a:t> en 3 etapas: primero se </a:t>
            </a:r>
            <a:r>
              <a:rPr lang="es">
                <a:latin typeface="Montserrat"/>
                <a:ea typeface="Montserrat"/>
                <a:cs typeface="Montserrat"/>
                <a:sym typeface="Montserrat"/>
              </a:rPr>
              <a:t>entrenó</a:t>
            </a:r>
            <a:r>
              <a:rPr lang="es">
                <a:latin typeface="Montserrat"/>
                <a:ea typeface="Montserrat"/>
                <a:cs typeface="Montserrat"/>
                <a:sym typeface="Montserrat"/>
              </a:rPr>
              <a:t> el clasificador VGG16 con </a:t>
            </a:r>
            <a:r>
              <a:rPr lang="es">
                <a:latin typeface="Montserrat"/>
                <a:ea typeface="Montserrat"/>
                <a:cs typeface="Montserrat"/>
                <a:sym typeface="Montserrat"/>
              </a:rPr>
              <a:t>imágenes</a:t>
            </a:r>
            <a:r>
              <a:rPr lang="es">
                <a:latin typeface="Montserrat"/>
                <a:ea typeface="Montserrat"/>
                <a:cs typeface="Montserrat"/>
                <a:sym typeface="Montserrat"/>
              </a:rPr>
              <a:t> de 224x224, luego se lo retoco con </a:t>
            </a:r>
            <a:r>
              <a:rPr lang="es">
                <a:latin typeface="Montserrat"/>
                <a:ea typeface="Montserrat"/>
                <a:cs typeface="Montserrat"/>
                <a:sym typeface="Montserrat"/>
              </a:rPr>
              <a:t>imágenes</a:t>
            </a:r>
            <a:r>
              <a:rPr lang="es">
                <a:latin typeface="Montserrat"/>
                <a:ea typeface="Montserrat"/>
                <a:cs typeface="Montserrat"/>
                <a:sym typeface="Montserrat"/>
              </a:rPr>
              <a:t> de 448x448 durante menos </a:t>
            </a:r>
            <a:r>
              <a:rPr lang="es">
                <a:latin typeface="Montserrat"/>
                <a:ea typeface="Montserrat"/>
                <a:cs typeface="Montserrat"/>
                <a:sym typeface="Montserrat"/>
              </a:rPr>
              <a:t>épocas</a:t>
            </a:r>
            <a:r>
              <a:rPr lang="es">
                <a:latin typeface="Montserrat"/>
                <a:ea typeface="Montserrat"/>
                <a:cs typeface="Montserrat"/>
                <a:sym typeface="Montserrat"/>
              </a:rPr>
              <a:t>, y por </a:t>
            </a:r>
            <a:r>
              <a:rPr lang="es">
                <a:latin typeface="Montserrat"/>
                <a:ea typeface="Montserrat"/>
                <a:cs typeface="Montserrat"/>
                <a:sym typeface="Montserrat"/>
              </a:rPr>
              <a:t>último</a:t>
            </a:r>
            <a:r>
              <a:rPr lang="es">
                <a:latin typeface="Montserrat"/>
                <a:ea typeface="Montserrat"/>
                <a:cs typeface="Montserrat"/>
                <a:sym typeface="Montserrat"/>
              </a:rPr>
              <a:t>, se </a:t>
            </a:r>
            <a:r>
              <a:rPr lang="es">
                <a:latin typeface="Montserrat"/>
                <a:ea typeface="Montserrat"/>
                <a:cs typeface="Montserrat"/>
                <a:sym typeface="Montserrat"/>
              </a:rPr>
              <a:t>agregó</a:t>
            </a:r>
            <a:r>
              <a:rPr lang="es">
                <a:latin typeface="Montserrat"/>
                <a:ea typeface="Montserrat"/>
                <a:cs typeface="Montserrat"/>
                <a:sym typeface="Montserrat"/>
              </a:rPr>
              <a:t> la parte de </a:t>
            </a:r>
            <a:r>
              <a:rPr lang="es">
                <a:latin typeface="Montserrat"/>
                <a:ea typeface="Montserrat"/>
                <a:cs typeface="Montserrat"/>
                <a:sym typeface="Montserrat"/>
              </a:rPr>
              <a:t>detección</a:t>
            </a:r>
            <a:r>
              <a:rPr lang="es">
                <a:latin typeface="Montserrat"/>
                <a:ea typeface="Montserrat"/>
                <a:cs typeface="Montserrat"/>
                <a:sym typeface="Montserrat"/>
              </a:rPr>
              <a:t> de objetos para finalizar el entrenamiento.</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Se </a:t>
            </a:r>
            <a:r>
              <a:rPr lang="es">
                <a:latin typeface="Montserrat"/>
                <a:ea typeface="Montserrat"/>
                <a:cs typeface="Montserrat"/>
                <a:sym typeface="Montserrat"/>
              </a:rPr>
              <a:t>utilizó</a:t>
            </a:r>
            <a:r>
              <a:rPr lang="es">
                <a:latin typeface="Montserrat"/>
                <a:ea typeface="Montserrat"/>
                <a:cs typeface="Montserrat"/>
                <a:sym typeface="Montserrat"/>
              </a:rPr>
              <a:t> un tamaño de grilla de 13x13, lo que permite detectar objetos </a:t>
            </a:r>
            <a:r>
              <a:rPr lang="es">
                <a:latin typeface="Montserrat"/>
                <a:ea typeface="Montserrat"/>
                <a:cs typeface="Montserrat"/>
                <a:sym typeface="Montserrat"/>
              </a:rPr>
              <a:t>más</a:t>
            </a:r>
            <a:r>
              <a:rPr lang="es">
                <a:latin typeface="Montserrat"/>
                <a:ea typeface="Montserrat"/>
                <a:cs typeface="Montserrat"/>
                <a:sym typeface="Montserrat"/>
              </a:rPr>
              <a:t> pequeños.</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Se agregaron 5 anchor boxes por celda para facilitar el entrenamiento en la </a:t>
            </a:r>
            <a:r>
              <a:rPr lang="es">
                <a:latin typeface="Montserrat"/>
                <a:ea typeface="Montserrat"/>
                <a:cs typeface="Montserrat"/>
                <a:sym typeface="Montserrat"/>
              </a:rPr>
              <a:t>localización</a:t>
            </a:r>
            <a:r>
              <a:rPr lang="es">
                <a:latin typeface="Montserrat"/>
                <a:ea typeface="Montserrat"/>
                <a:cs typeface="Montserrat"/>
                <a:sym typeface="Montserrat"/>
              </a:rPr>
              <a:t> de los objetos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Se </a:t>
            </a:r>
            <a:r>
              <a:rPr lang="es">
                <a:latin typeface="Montserrat"/>
                <a:ea typeface="Montserrat"/>
                <a:cs typeface="Montserrat"/>
                <a:sym typeface="Montserrat"/>
              </a:rPr>
              <a:t>modificó</a:t>
            </a:r>
            <a:r>
              <a:rPr lang="es">
                <a:latin typeface="Montserrat"/>
                <a:ea typeface="Montserrat"/>
                <a:cs typeface="Montserrat"/>
                <a:sym typeface="Montserrat"/>
              </a:rPr>
              <a:t> la </a:t>
            </a:r>
            <a:r>
              <a:rPr lang="es">
                <a:latin typeface="Montserrat"/>
                <a:ea typeface="Montserrat"/>
                <a:cs typeface="Montserrat"/>
                <a:sym typeface="Montserrat"/>
              </a:rPr>
              <a:t>última</a:t>
            </a:r>
            <a:r>
              <a:rPr lang="es">
                <a:latin typeface="Montserrat"/>
                <a:ea typeface="Montserrat"/>
                <a:cs typeface="Montserrat"/>
                <a:sym typeface="Montserrat"/>
              </a:rPr>
              <a:t> capa para permitir detectar </a:t>
            </a:r>
            <a:r>
              <a:rPr lang="es">
                <a:latin typeface="Montserrat"/>
                <a:ea typeface="Montserrat"/>
                <a:cs typeface="Montserrat"/>
                <a:sym typeface="Montserrat"/>
              </a:rPr>
              <a:t>más</a:t>
            </a:r>
            <a:r>
              <a:rPr lang="es">
                <a:latin typeface="Montserrat"/>
                <a:ea typeface="Montserrat"/>
                <a:cs typeface="Montserrat"/>
                <a:sym typeface="Montserrat"/>
              </a:rPr>
              <a:t> de un objeto por grilla.</a:t>
            </a:r>
            <a:endParaRPr>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fc6221b64e_9_161"/>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65" name="Google Shape;565;gfc6221b64e_9_161"/>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a:latin typeface="Montserrat"/>
                <a:ea typeface="Montserrat"/>
                <a:cs typeface="Montserrat"/>
                <a:sym typeface="Montserrat"/>
              </a:rPr>
              <a:t>El hecho de que la red YOLO v1 tenga que predecir, directamente, las </a:t>
            </a:r>
            <a:r>
              <a:rPr lang="es">
                <a:latin typeface="Montserrat"/>
                <a:ea typeface="Montserrat"/>
                <a:cs typeface="Montserrat"/>
                <a:sym typeface="Montserrat"/>
              </a:rPr>
              <a:t>coordenadas</a:t>
            </a:r>
            <a:r>
              <a:rPr lang="es">
                <a:latin typeface="Montserrat"/>
                <a:ea typeface="Montserrat"/>
                <a:cs typeface="Montserrat"/>
                <a:sym typeface="Montserrat"/>
              </a:rPr>
              <a:t> de los bounding boxes genera que, al comienzo del entrenamiento, dichas predicciones sean muy </a:t>
            </a:r>
            <a:r>
              <a:rPr lang="es">
                <a:latin typeface="Montserrat"/>
                <a:ea typeface="Montserrat"/>
                <a:cs typeface="Montserrat"/>
                <a:sym typeface="Montserrat"/>
              </a:rPr>
              <a:t>erráticas</a:t>
            </a:r>
            <a:r>
              <a:rPr lang="es">
                <a:latin typeface="Montserrat"/>
                <a:ea typeface="Montserrat"/>
                <a:cs typeface="Montserrat"/>
                <a:sym typeface="Montserrat"/>
              </a:rPr>
              <a:t>, lo cual inestabiliza el entrenamiento de la parte de localizacion. </a:t>
            </a:r>
            <a:r>
              <a:rPr lang="es">
                <a:latin typeface="Montserrat"/>
                <a:ea typeface="Montserrat"/>
                <a:cs typeface="Montserrat"/>
                <a:sym typeface="Montserrat"/>
              </a:rPr>
              <a:t>Además</a:t>
            </a:r>
            <a:r>
              <a:rPr lang="es">
                <a:latin typeface="Montserrat"/>
                <a:ea typeface="Montserrat"/>
                <a:cs typeface="Montserrat"/>
                <a:sym typeface="Montserrat"/>
              </a:rPr>
              <a:t>, el tamaño y la </a:t>
            </a:r>
            <a:r>
              <a:rPr lang="es">
                <a:latin typeface="Montserrat"/>
                <a:ea typeface="Montserrat"/>
                <a:cs typeface="Montserrat"/>
                <a:sym typeface="Montserrat"/>
              </a:rPr>
              <a:t>relación</a:t>
            </a:r>
            <a:r>
              <a:rPr lang="es">
                <a:latin typeface="Montserrat"/>
                <a:ea typeface="Montserrat"/>
                <a:cs typeface="Montserrat"/>
                <a:sym typeface="Montserrat"/>
              </a:rPr>
              <a:t> de aspecto de los objetos dentro de un dataset es propio de dicho dataset. Por todo esto, resulta conveniente utilizar anchor boxes para facilitar el entrenamiento y </a:t>
            </a:r>
            <a:r>
              <a:rPr lang="es">
                <a:latin typeface="Montserrat"/>
                <a:ea typeface="Montserrat"/>
                <a:cs typeface="Montserrat"/>
                <a:sym typeface="Montserrat"/>
              </a:rPr>
              <a:t>predicción</a:t>
            </a:r>
            <a:r>
              <a:rPr lang="es">
                <a:latin typeface="Montserrat"/>
                <a:ea typeface="Montserrat"/>
                <a:cs typeface="Montserrat"/>
                <a:sym typeface="Montserrat"/>
              </a:rPr>
              <a:t> de los bounding boxes en la red.</a:t>
            </a:r>
            <a:endParaRPr>
              <a:latin typeface="Montserrat"/>
              <a:ea typeface="Montserrat"/>
              <a:cs typeface="Montserrat"/>
              <a:sym typeface="Montserrat"/>
            </a:endParaRPr>
          </a:p>
        </p:txBody>
      </p:sp>
      <p:pic>
        <p:nvPicPr>
          <p:cNvPr id="566" name="Google Shape;566;gfc6221b64e_9_161"/>
          <p:cNvPicPr preferRelativeResize="0"/>
          <p:nvPr/>
        </p:nvPicPr>
        <p:blipFill>
          <a:blip r:embed="rId3">
            <a:alphaModFix/>
          </a:blip>
          <a:stretch>
            <a:fillRect/>
          </a:stretch>
        </p:blipFill>
        <p:spPr>
          <a:xfrm>
            <a:off x="5229425" y="2953900"/>
            <a:ext cx="3776776" cy="1998500"/>
          </a:xfrm>
          <a:prstGeom prst="rect">
            <a:avLst/>
          </a:prstGeom>
          <a:noFill/>
          <a:ln>
            <a:noFill/>
          </a:ln>
        </p:spPr>
      </p:pic>
      <p:sp>
        <p:nvSpPr>
          <p:cNvPr id="567" name="Google Shape;567;gfc6221b64e_9_161"/>
          <p:cNvSpPr txBox="1"/>
          <p:nvPr/>
        </p:nvSpPr>
        <p:spPr>
          <a:xfrm>
            <a:off x="764300" y="2953900"/>
            <a:ext cx="43791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Montserrat"/>
                <a:ea typeface="Montserrat"/>
                <a:cs typeface="Montserrat"/>
                <a:sym typeface="Montserrat"/>
              </a:rPr>
              <a:t>En YOLO v2 puntualmente se eligieron 5 anchor boxes, cuyas dimensiones se extrajeron a partir de clusterizar las dimensiones de todas las etiquetas del dataset. Para esto hicieron uso del algoritmo de k-means. Además, la red paso a intentar predecir el offset que existe entre el anchor box y el ground truth, en lugar del valor de la coordenada.</a:t>
            </a:r>
            <a:endParaRPr>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fc6221b64e_9_168"/>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73" name="Google Shape;573;gfc6221b64e_9_168"/>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a:latin typeface="Montserrat"/>
                <a:ea typeface="Montserrat"/>
                <a:cs typeface="Montserrat"/>
                <a:sym typeface="Montserrat"/>
              </a:rPr>
              <a:t>Si bien la arquitectura de la red convolucional se mantuvo igual que en YOLO v1, se realizaron cambios en las capas densas del final. Puntualmente, se </a:t>
            </a:r>
            <a:r>
              <a:rPr lang="es">
                <a:latin typeface="Montserrat"/>
                <a:ea typeface="Montserrat"/>
                <a:cs typeface="Montserrat"/>
                <a:sym typeface="Montserrat"/>
              </a:rPr>
              <a:t>movió</a:t>
            </a:r>
            <a:r>
              <a:rPr lang="es">
                <a:latin typeface="Montserrat"/>
                <a:ea typeface="Montserrat"/>
                <a:cs typeface="Montserrat"/>
                <a:sym typeface="Montserrat"/>
              </a:rPr>
              <a:t> la </a:t>
            </a:r>
            <a:r>
              <a:rPr lang="es">
                <a:latin typeface="Montserrat"/>
                <a:ea typeface="Montserrat"/>
                <a:cs typeface="Montserrat"/>
                <a:sym typeface="Montserrat"/>
              </a:rPr>
              <a:t>predicción</a:t>
            </a:r>
            <a:r>
              <a:rPr lang="es">
                <a:latin typeface="Montserrat"/>
                <a:ea typeface="Montserrat"/>
                <a:cs typeface="Montserrat"/>
                <a:sym typeface="Montserrat"/>
              </a:rPr>
              <a:t> de la clase de la celda a cada bounding box. Por lo tanto, ahora la red devuelve, para cada anchor box, 4 valores del bounding box, 1 valor para la confianza y 20 valores (PASCAL VOC) que representan la probabilidad de cada clase. Esto da un total de 125 valores a la salida, por cada celda de la grilla.</a:t>
            </a:r>
            <a:endParaRPr>
              <a:latin typeface="Montserrat"/>
              <a:ea typeface="Montserrat"/>
              <a:cs typeface="Montserrat"/>
              <a:sym typeface="Montserrat"/>
            </a:endParaRPr>
          </a:p>
        </p:txBody>
      </p:sp>
      <p:pic>
        <p:nvPicPr>
          <p:cNvPr id="574" name="Google Shape;574;gfc6221b64e_9_168"/>
          <p:cNvPicPr preferRelativeResize="0"/>
          <p:nvPr/>
        </p:nvPicPr>
        <p:blipFill>
          <a:blip r:embed="rId3">
            <a:alphaModFix/>
          </a:blip>
          <a:stretch>
            <a:fillRect/>
          </a:stretch>
        </p:blipFill>
        <p:spPr>
          <a:xfrm>
            <a:off x="2361350" y="2882150"/>
            <a:ext cx="4893000" cy="22200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fc6221b64e_9_176"/>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YOLO v2</a:t>
            </a:r>
            <a:endParaRPr>
              <a:latin typeface="Montserrat"/>
              <a:ea typeface="Montserrat"/>
              <a:cs typeface="Montserrat"/>
              <a:sym typeface="Montserrat"/>
            </a:endParaRPr>
          </a:p>
        </p:txBody>
      </p:sp>
      <p:sp>
        <p:nvSpPr>
          <p:cNvPr id="580" name="Google Shape;580;gfc6221b64e_9_176"/>
          <p:cNvSpPr txBox="1"/>
          <p:nvPr/>
        </p:nvSpPr>
        <p:spPr>
          <a:xfrm>
            <a:off x="764300" y="1404650"/>
            <a:ext cx="8087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a:latin typeface="Montserrat"/>
                <a:ea typeface="Montserrat"/>
                <a:cs typeface="Montserrat"/>
                <a:sym typeface="Montserrat"/>
              </a:rPr>
              <a:t>Otra </a:t>
            </a:r>
            <a:r>
              <a:rPr lang="es">
                <a:latin typeface="Montserrat"/>
                <a:ea typeface="Montserrat"/>
                <a:cs typeface="Montserrat"/>
                <a:sym typeface="Montserrat"/>
              </a:rPr>
              <a:t>modificación</a:t>
            </a:r>
            <a:r>
              <a:rPr lang="es">
                <a:latin typeface="Montserrat"/>
                <a:ea typeface="Montserrat"/>
                <a:cs typeface="Montserrat"/>
                <a:sym typeface="Montserrat"/>
              </a:rPr>
              <a:t> que se </a:t>
            </a:r>
            <a:r>
              <a:rPr lang="es">
                <a:latin typeface="Montserrat"/>
                <a:ea typeface="Montserrat"/>
                <a:cs typeface="Montserrat"/>
                <a:sym typeface="Montserrat"/>
              </a:rPr>
              <a:t>implementó</a:t>
            </a:r>
            <a:r>
              <a:rPr lang="es">
                <a:latin typeface="Montserrat"/>
                <a:ea typeface="Montserrat"/>
                <a:cs typeface="Montserrat"/>
                <a:sym typeface="Montserrat"/>
              </a:rPr>
              <a:t> en esta red, respecto a la primera, es el hecho de utilizar feature maps de capas anteriores para facilitar la </a:t>
            </a:r>
            <a:r>
              <a:rPr lang="es">
                <a:latin typeface="Montserrat"/>
                <a:ea typeface="Montserrat"/>
                <a:cs typeface="Montserrat"/>
                <a:sym typeface="Montserrat"/>
              </a:rPr>
              <a:t>detección</a:t>
            </a:r>
            <a:r>
              <a:rPr lang="es">
                <a:latin typeface="Montserrat"/>
                <a:ea typeface="Montserrat"/>
                <a:cs typeface="Montserrat"/>
                <a:sym typeface="Montserrat"/>
              </a:rPr>
              <a:t> de objetos </a:t>
            </a:r>
            <a:r>
              <a:rPr lang="es">
                <a:latin typeface="Montserrat"/>
                <a:ea typeface="Montserrat"/>
                <a:cs typeface="Montserrat"/>
                <a:sym typeface="Montserrat"/>
              </a:rPr>
              <a:t>más</a:t>
            </a:r>
            <a:r>
              <a:rPr lang="es">
                <a:latin typeface="Montserrat"/>
                <a:ea typeface="Montserrat"/>
                <a:cs typeface="Montserrat"/>
                <a:sym typeface="Montserrat"/>
              </a:rPr>
              <a:t> pequeños. Concretamente, para formar el volumen de salida, la red no solo toma la salida de la </a:t>
            </a:r>
            <a:r>
              <a:rPr lang="es">
                <a:latin typeface="Montserrat"/>
                <a:ea typeface="Montserrat"/>
                <a:cs typeface="Montserrat"/>
                <a:sym typeface="Montserrat"/>
              </a:rPr>
              <a:t>última</a:t>
            </a:r>
            <a:r>
              <a:rPr lang="es">
                <a:latin typeface="Montserrat"/>
                <a:ea typeface="Montserrat"/>
                <a:cs typeface="Montserrat"/>
                <a:sym typeface="Montserrat"/>
              </a:rPr>
              <a:t> capa convolucional, sino que </a:t>
            </a:r>
            <a:r>
              <a:rPr lang="es">
                <a:latin typeface="Montserrat"/>
                <a:ea typeface="Montserrat"/>
                <a:cs typeface="Montserrat"/>
                <a:sym typeface="Montserrat"/>
              </a:rPr>
              <a:t>también</a:t>
            </a:r>
            <a:r>
              <a:rPr lang="es">
                <a:latin typeface="Montserrat"/>
                <a:ea typeface="Montserrat"/>
                <a:cs typeface="Montserrat"/>
                <a:sym typeface="Montserrat"/>
              </a:rPr>
              <a:t> la concatena con la salida de una capa anterior, a la cual se la reduce para que tenga la misma </a:t>
            </a:r>
            <a:r>
              <a:rPr lang="es">
                <a:latin typeface="Montserrat"/>
                <a:ea typeface="Montserrat"/>
                <a:cs typeface="Montserrat"/>
                <a:sym typeface="Montserrat"/>
              </a:rPr>
              <a:t>dimensión</a:t>
            </a:r>
            <a:r>
              <a:rPr lang="es">
                <a:latin typeface="Montserrat"/>
                <a:ea typeface="Montserrat"/>
                <a:cs typeface="Montserrat"/>
                <a:sym typeface="Montserrat"/>
              </a:rPr>
              <a:t> que la salida.</a:t>
            </a:r>
            <a:endParaRPr>
              <a:latin typeface="Montserrat"/>
              <a:ea typeface="Montserrat"/>
              <a:cs typeface="Montserrat"/>
              <a:sym typeface="Montserrat"/>
            </a:endParaRPr>
          </a:p>
        </p:txBody>
      </p:sp>
      <p:pic>
        <p:nvPicPr>
          <p:cNvPr id="581" name="Google Shape;581;gfc6221b64e_9_176"/>
          <p:cNvPicPr preferRelativeResize="0"/>
          <p:nvPr/>
        </p:nvPicPr>
        <p:blipFill>
          <a:blip r:embed="rId3">
            <a:alphaModFix/>
          </a:blip>
          <a:stretch>
            <a:fillRect/>
          </a:stretch>
        </p:blipFill>
        <p:spPr>
          <a:xfrm>
            <a:off x="1547938" y="3147075"/>
            <a:ext cx="6674625" cy="1434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fc6221b64e_9_140"/>
          <p:cNvSpPr txBox="1"/>
          <p:nvPr>
            <p:ph type="title"/>
          </p:nvPr>
        </p:nvSpPr>
        <p:spPr>
          <a:xfrm>
            <a:off x="764300" y="604525"/>
            <a:ext cx="824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Arquitecturas clásicas: Otras</a:t>
            </a:r>
            <a:endParaRPr>
              <a:latin typeface="Montserrat"/>
              <a:ea typeface="Montserrat"/>
              <a:cs typeface="Montserrat"/>
              <a:sym typeface="Montserrat"/>
            </a:endParaRPr>
          </a:p>
        </p:txBody>
      </p:sp>
      <p:sp>
        <p:nvSpPr>
          <p:cNvPr id="587" name="Google Shape;587;gfc6221b64e_9_140"/>
          <p:cNvSpPr txBox="1"/>
          <p:nvPr/>
        </p:nvSpPr>
        <p:spPr>
          <a:xfrm>
            <a:off x="764300" y="1404650"/>
            <a:ext cx="8087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Además</a:t>
            </a:r>
            <a:r>
              <a:rPr lang="es">
                <a:latin typeface="Montserrat"/>
                <a:ea typeface="Montserrat"/>
                <a:cs typeface="Montserrat"/>
                <a:sym typeface="Montserrat"/>
              </a:rPr>
              <a:t> de las vistas en la clase, existen otras arquitecturas que buscan resolver el problema de la </a:t>
            </a:r>
            <a:r>
              <a:rPr lang="es">
                <a:latin typeface="Montserrat"/>
                <a:ea typeface="Montserrat"/>
                <a:cs typeface="Montserrat"/>
                <a:sym typeface="Montserrat"/>
              </a:rPr>
              <a:t>detección</a:t>
            </a:r>
            <a:r>
              <a:rPr lang="es">
                <a:latin typeface="Montserrat"/>
                <a:ea typeface="Montserrat"/>
                <a:cs typeface="Montserrat"/>
                <a:sym typeface="Montserrat"/>
              </a:rPr>
              <a:t> de objetos. Algunas de estas son:</a:t>
            </a:r>
            <a:endParaRPr>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YOLO v3: </a:t>
            </a:r>
            <a:r>
              <a:rPr lang="es" u="sng">
                <a:solidFill>
                  <a:schemeClr val="hlink"/>
                </a:solidFill>
                <a:latin typeface="Montserrat"/>
                <a:ea typeface="Montserrat"/>
                <a:cs typeface="Montserrat"/>
                <a:sym typeface="Montserrat"/>
                <a:hlinkClick r:id="rId3"/>
              </a:rPr>
              <a:t>Link</a:t>
            </a:r>
            <a:r>
              <a:rPr lang="es">
                <a:latin typeface="Montserrat"/>
                <a:ea typeface="Montserrat"/>
                <a:cs typeface="Montserrat"/>
                <a:sym typeface="Montserrat"/>
              </a:rPr>
              <a:t>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YOLO v4: </a:t>
            </a:r>
            <a:r>
              <a:rPr lang="es" u="sng">
                <a:solidFill>
                  <a:schemeClr val="hlink"/>
                </a:solidFill>
                <a:latin typeface="Montserrat"/>
                <a:ea typeface="Montserrat"/>
                <a:cs typeface="Montserrat"/>
                <a:sym typeface="Montserrat"/>
                <a:hlinkClick r:id="rId4"/>
              </a:rPr>
              <a:t>Link</a:t>
            </a:r>
            <a:r>
              <a:rPr lang="es">
                <a:latin typeface="Montserrat"/>
                <a:ea typeface="Montserrat"/>
                <a:cs typeface="Montserrat"/>
                <a:sym typeface="Montserrat"/>
              </a:rPr>
              <a:t>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YOLO v5: </a:t>
            </a:r>
            <a:r>
              <a:rPr lang="es" u="sng">
                <a:solidFill>
                  <a:schemeClr val="hlink"/>
                </a:solidFill>
                <a:latin typeface="Montserrat"/>
                <a:ea typeface="Montserrat"/>
                <a:cs typeface="Montserrat"/>
                <a:sym typeface="Montserrat"/>
                <a:hlinkClick r:id="rId5"/>
              </a:rPr>
              <a:t>Link</a:t>
            </a:r>
            <a:r>
              <a:rPr lang="es">
                <a:latin typeface="Montserrat"/>
                <a:ea typeface="Montserrat"/>
                <a:cs typeface="Montserrat"/>
                <a:sym typeface="Montserrat"/>
              </a:rPr>
              <a:t>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YOLOX: </a:t>
            </a:r>
            <a:r>
              <a:rPr lang="es" u="sng">
                <a:solidFill>
                  <a:schemeClr val="hlink"/>
                </a:solidFill>
                <a:latin typeface="Montserrat"/>
                <a:ea typeface="Montserrat"/>
                <a:cs typeface="Montserrat"/>
                <a:sym typeface="Montserrat"/>
                <a:hlinkClick r:id="rId6"/>
              </a:rPr>
              <a:t>Link</a:t>
            </a:r>
            <a:r>
              <a:rPr lang="es">
                <a:latin typeface="Montserrat"/>
                <a:ea typeface="Montserrat"/>
                <a:cs typeface="Montserrat"/>
                <a:sym typeface="Montserrat"/>
              </a:rPr>
              <a:t>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SSD: </a:t>
            </a:r>
            <a:r>
              <a:rPr lang="es" u="sng">
                <a:solidFill>
                  <a:schemeClr val="hlink"/>
                </a:solidFill>
                <a:latin typeface="Montserrat"/>
                <a:ea typeface="Montserrat"/>
                <a:cs typeface="Montserrat"/>
                <a:sym typeface="Montserrat"/>
                <a:hlinkClick r:id="rId7"/>
              </a:rPr>
              <a:t>Link</a:t>
            </a:r>
            <a:r>
              <a:rPr lang="es">
                <a:latin typeface="Montserrat"/>
                <a:ea typeface="Montserrat"/>
                <a:cs typeface="Montserrat"/>
                <a:sym typeface="Montserrat"/>
              </a:rPr>
              <a:t>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RetinaNet: </a:t>
            </a:r>
            <a:r>
              <a:rPr lang="es" u="sng">
                <a:solidFill>
                  <a:schemeClr val="hlink"/>
                </a:solidFill>
                <a:latin typeface="Montserrat"/>
                <a:ea typeface="Montserrat"/>
                <a:cs typeface="Montserrat"/>
                <a:sym typeface="Montserrat"/>
                <a:hlinkClick r:id="rId8"/>
              </a:rPr>
              <a:t>Link</a:t>
            </a:r>
            <a:r>
              <a:rPr lang="es">
                <a:latin typeface="Montserrat"/>
                <a:ea typeface="Montserrat"/>
                <a:cs typeface="Montserrat"/>
                <a:sym typeface="Montserrat"/>
              </a:rPr>
              <a:t> </a:t>
            </a:r>
            <a:endParaRPr>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s">
                <a:latin typeface="Montserrat"/>
                <a:ea typeface="Montserrat"/>
                <a:cs typeface="Montserrat"/>
                <a:sym typeface="Montserrat"/>
              </a:rPr>
              <a:t>EfficientDet: </a:t>
            </a:r>
            <a:r>
              <a:rPr lang="es" u="sng">
                <a:solidFill>
                  <a:schemeClr val="hlink"/>
                </a:solidFill>
                <a:latin typeface="Montserrat"/>
                <a:ea typeface="Montserrat"/>
                <a:cs typeface="Montserrat"/>
                <a:sym typeface="Montserrat"/>
                <a:hlinkClick r:id="rId9"/>
              </a:rPr>
              <a:t>Link</a:t>
            </a:r>
            <a:r>
              <a:rPr lang="es">
                <a:latin typeface="Montserrat"/>
                <a:ea typeface="Montserrat"/>
                <a:cs typeface="Montserrat"/>
                <a:sym typeface="Montserrat"/>
              </a:rPr>
              <a:t> </a:t>
            </a:r>
            <a:endParaRPr>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a:t>
            </a:r>
            <a:endParaRPr sz="900">
              <a:latin typeface="Montserrat"/>
              <a:ea typeface="Montserrat"/>
              <a:cs typeface="Montserrat"/>
              <a:sym typeface="Montserrat"/>
            </a:endParaRPr>
          </a:p>
        </p:txBody>
      </p:sp>
      <p:sp>
        <p:nvSpPr>
          <p:cNvPr id="194" name="Google Shape;194;p4"/>
          <p:cNvSpPr txBox="1"/>
          <p:nvPr/>
        </p:nvSpPr>
        <p:spPr>
          <a:xfrm>
            <a:off x="783375" y="1340000"/>
            <a:ext cx="7740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Una primera forma de encarar el problema de detección de objetos sería intentar utilizar alguna de las redes de clasificación de imágenes ya conocidas, sin realizarle ninguna modificación, pasándole como entrada ventanas de la imagen sobre la cual queremos detectar los objetos. Luego, a la salida, tendríamos un mapa de probabilidades de cada clase sobre el cual podemos inferir la ubicación de un objeto en base a encontrar grupos de probabilidades con un cierto valor.</a:t>
            </a:r>
            <a:endParaRPr b="0" i="0" sz="1400" u="none" cap="none" strike="noStrike">
              <a:solidFill>
                <a:srgbClr val="000000"/>
              </a:solidFill>
              <a:latin typeface="Montserrat"/>
              <a:ea typeface="Montserrat"/>
              <a:cs typeface="Montserrat"/>
              <a:sym typeface="Montserrat"/>
            </a:endParaRPr>
          </a:p>
        </p:txBody>
      </p:sp>
      <p:pic>
        <p:nvPicPr>
          <p:cNvPr id="195" name="Google Shape;195;p4"/>
          <p:cNvPicPr preferRelativeResize="0"/>
          <p:nvPr/>
        </p:nvPicPr>
        <p:blipFill rotWithShape="1">
          <a:blip r:embed="rId3">
            <a:alphaModFix/>
          </a:blip>
          <a:srcRect b="0" l="0" r="0" t="0"/>
          <a:stretch/>
        </p:blipFill>
        <p:spPr>
          <a:xfrm>
            <a:off x="6817050" y="2837675"/>
            <a:ext cx="1440115" cy="2120775"/>
          </a:xfrm>
          <a:prstGeom prst="rect">
            <a:avLst/>
          </a:prstGeom>
          <a:noFill/>
          <a:ln>
            <a:noFill/>
          </a:ln>
        </p:spPr>
      </p:pic>
      <p:sp>
        <p:nvSpPr>
          <p:cNvPr id="196" name="Google Shape;196;p4"/>
          <p:cNvSpPr txBox="1"/>
          <p:nvPr/>
        </p:nvSpPr>
        <p:spPr>
          <a:xfrm>
            <a:off x="846925" y="2437475"/>
            <a:ext cx="513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97" name="Google Shape;197;p4"/>
          <p:cNvSpPr txBox="1"/>
          <p:nvPr/>
        </p:nvSpPr>
        <p:spPr>
          <a:xfrm>
            <a:off x="783375" y="2817500"/>
            <a:ext cx="56598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Sin embargo, esta forma de obtener la ubicación de un objeto resulta bastante costosa computacionalmente debido a la cantidad de veces que hay que procesar imágenes con la red convolucional. Además, si los objetos tienen distintos tamaños, lo ideal sería realizar pasadas con diferentes tamaños de ventana, lo cual incrementa aún más dicho costo.</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100534e0d99_0_1"/>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93" name="Google Shape;593;g100534e0d99_0_1"/>
          <p:cNvSpPr txBox="1"/>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1A1A1A"/>
                </a:solidFill>
                <a:latin typeface="Montserrat"/>
                <a:ea typeface="Montserrat"/>
                <a:cs typeface="Montserrat"/>
                <a:sym typeface="Montserrat"/>
              </a:rPr>
              <a:t>Ejemplos prácticos</a:t>
            </a:r>
            <a:endParaRPr b="1" i="0" sz="2800" u="none" cap="none" strike="noStrike">
              <a:solidFill>
                <a:srgbClr val="1A1A1A"/>
              </a:solidFill>
              <a:latin typeface="Montserrat"/>
              <a:ea typeface="Montserrat"/>
              <a:cs typeface="Montserrat"/>
              <a:sym typeface="Montserrat"/>
            </a:endParaRPr>
          </a:p>
        </p:txBody>
      </p:sp>
      <p:sp>
        <p:nvSpPr>
          <p:cNvPr id="594" name="Google Shape;594;g100534e0d99_0_1"/>
          <p:cNvSpPr txBox="1"/>
          <p:nvPr/>
        </p:nvSpPr>
        <p:spPr>
          <a:xfrm>
            <a:off x="703200" y="1384425"/>
            <a:ext cx="80445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Para realizar entrenamientos sobre distintas versiones de redes de </a:t>
            </a:r>
            <a:r>
              <a:rPr lang="es">
                <a:latin typeface="Montserrat"/>
                <a:ea typeface="Montserrat"/>
                <a:cs typeface="Montserrat"/>
                <a:sym typeface="Montserrat"/>
              </a:rPr>
              <a:t>detección</a:t>
            </a:r>
            <a:r>
              <a:rPr lang="es">
                <a:latin typeface="Montserrat"/>
                <a:ea typeface="Montserrat"/>
                <a:cs typeface="Montserrat"/>
                <a:sym typeface="Montserrat"/>
              </a:rPr>
              <a:t> de objetos podemos utilizar la plataforma y el </a:t>
            </a:r>
            <a:r>
              <a:rPr lang="es">
                <a:latin typeface="Montserrat"/>
                <a:ea typeface="Montserrat"/>
                <a:cs typeface="Montserrat"/>
                <a:sym typeface="Montserrat"/>
              </a:rPr>
              <a:t>código</a:t>
            </a:r>
            <a:r>
              <a:rPr lang="es">
                <a:latin typeface="Montserrat"/>
                <a:ea typeface="Montserrat"/>
                <a:cs typeface="Montserrat"/>
                <a:sym typeface="Montserrat"/>
              </a:rPr>
              <a:t> que nos provee </a:t>
            </a:r>
            <a:r>
              <a:rPr lang="es" u="sng">
                <a:solidFill>
                  <a:schemeClr val="hlink"/>
                </a:solidFill>
                <a:latin typeface="Montserrat"/>
                <a:ea typeface="Montserrat"/>
                <a:cs typeface="Montserrat"/>
                <a:sym typeface="Montserrat"/>
                <a:hlinkClick r:id="rId3"/>
              </a:rPr>
              <a:t>https://roboflow.com/</a:t>
            </a:r>
            <a:r>
              <a:rPr lang="es">
                <a:latin typeface="Montserrat"/>
                <a:ea typeface="Montserrat"/>
                <a:cs typeface="Montserrat"/>
                <a:sym typeface="Montserrat"/>
              </a:rPr>
              <a:t> </a:t>
            </a:r>
            <a:endParaRPr>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Otras opciones pueden ser:</a:t>
            </a:r>
            <a:endParaRPr>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s" u="sng">
                <a:solidFill>
                  <a:schemeClr val="hlink"/>
                </a:solidFill>
                <a:latin typeface="Montserrat"/>
                <a:ea typeface="Montserrat"/>
                <a:cs typeface="Montserrat"/>
                <a:sym typeface="Montserrat"/>
                <a:hlinkClick r:id="rId4"/>
              </a:rPr>
              <a:t>Tensorflow Object Detection API</a:t>
            </a:r>
            <a:endParaRPr>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s" u="sng">
                <a:solidFill>
                  <a:schemeClr val="hlink"/>
                </a:solidFill>
                <a:latin typeface="Montserrat"/>
                <a:ea typeface="Montserrat"/>
                <a:cs typeface="Montserrat"/>
                <a:sym typeface="Montserrat"/>
                <a:hlinkClick r:id="rId5"/>
              </a:rPr>
              <a:t>Detectron2</a:t>
            </a:r>
            <a:r>
              <a:rPr lang="e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fc6221b64e_9_127"/>
          <p:cNvSpPr txBox="1"/>
          <p:nvPr/>
        </p:nvSpPr>
        <p:spPr>
          <a:xfrm>
            <a:off x="777200" y="1377025"/>
            <a:ext cx="80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600" name="Google Shape;600;gfc6221b64e_9_127"/>
          <p:cNvSpPr txBox="1"/>
          <p:nvPr/>
        </p:nvSpPr>
        <p:spPr>
          <a:xfrm>
            <a:off x="675755" y="596046"/>
            <a:ext cx="4496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s" sz="2800">
                <a:solidFill>
                  <a:srgbClr val="1A1A1A"/>
                </a:solidFill>
                <a:latin typeface="Montserrat"/>
                <a:ea typeface="Montserrat"/>
                <a:cs typeface="Montserrat"/>
                <a:sym typeface="Montserrat"/>
              </a:rPr>
              <a:t>Trabajo Final</a:t>
            </a:r>
            <a:endParaRPr b="1" i="0" sz="2800" u="none" cap="none" strike="noStrike">
              <a:solidFill>
                <a:srgbClr val="1A1A1A"/>
              </a:solidFill>
              <a:latin typeface="Montserrat"/>
              <a:ea typeface="Montserrat"/>
              <a:cs typeface="Montserrat"/>
              <a:sym typeface="Montserrat"/>
            </a:endParaRPr>
          </a:p>
        </p:txBody>
      </p:sp>
      <p:sp>
        <p:nvSpPr>
          <p:cNvPr id="601" name="Google Shape;601;gfc6221b64e_9_127"/>
          <p:cNvSpPr txBox="1"/>
          <p:nvPr/>
        </p:nvSpPr>
        <p:spPr>
          <a:xfrm>
            <a:off x="703200" y="1384425"/>
            <a:ext cx="8044500" cy="3212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Para el trabajo final </a:t>
            </a:r>
            <a:r>
              <a:rPr lang="es">
                <a:latin typeface="Montserrat"/>
                <a:ea typeface="Montserrat"/>
                <a:cs typeface="Montserrat"/>
                <a:sym typeface="Montserrat"/>
              </a:rPr>
              <a:t>deberán</a:t>
            </a:r>
            <a:r>
              <a:rPr lang="es">
                <a:latin typeface="Montserrat"/>
                <a:ea typeface="Montserrat"/>
                <a:cs typeface="Montserrat"/>
                <a:sym typeface="Montserrat"/>
              </a:rPr>
              <a:t> elegir o buscar algun dataset, de su </a:t>
            </a:r>
            <a:r>
              <a:rPr lang="es">
                <a:latin typeface="Montserrat"/>
                <a:ea typeface="Montserrat"/>
                <a:cs typeface="Montserrat"/>
                <a:sym typeface="Montserrat"/>
              </a:rPr>
              <a:t>interés</a:t>
            </a:r>
            <a:r>
              <a:rPr lang="es">
                <a:latin typeface="Montserrat"/>
                <a:ea typeface="Montserrat"/>
                <a:cs typeface="Montserrat"/>
                <a:sym typeface="Montserrat"/>
              </a:rPr>
              <a:t>, para algun problema de vision por computadora y entrenar distintos modelos sobre el mismo. El objetivo es comparar resultados y sacar conclusiones basadas en las cosas vistas durante el curso.</a:t>
            </a:r>
            <a:endParaRPr>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rPr lang="es">
                <a:solidFill>
                  <a:schemeClr val="dk2"/>
                </a:solidFill>
                <a:latin typeface="Montserrat"/>
                <a:ea typeface="Montserrat"/>
                <a:cs typeface="Montserrat"/>
                <a:sym typeface="Montserrat"/>
              </a:rPr>
              <a:t>Competencias en kaggle:</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1"/>
              </a:buClr>
              <a:buSzPts val="1400"/>
              <a:buFont typeface="Montserrat"/>
              <a:buChar char="●"/>
            </a:pPr>
            <a:r>
              <a:rPr lang="es" u="sng">
                <a:solidFill>
                  <a:schemeClr val="accent5"/>
                </a:solidFill>
                <a:latin typeface="Montserrat"/>
                <a:ea typeface="Montserrat"/>
                <a:cs typeface="Montserrat"/>
                <a:sym typeface="Montserrat"/>
                <a:hlinkClick r:id="rId3">
                  <a:extLst>
                    <a:ext uri="{A12FA001-AC4F-418D-AE19-62706E023703}">
                      <ahyp:hlinkClr val="tx"/>
                    </a:ext>
                  </a:extLst>
                </a:hlinkClick>
              </a:rPr>
              <a:t>https://www.kaggle.com/c/siim-covid19-detection/overview</a:t>
            </a:r>
            <a:endParaRPr>
              <a:solidFill>
                <a:schemeClr val="accen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1"/>
              </a:buClr>
              <a:buSzPts val="1400"/>
              <a:buFont typeface="Montserrat"/>
              <a:buChar char="●"/>
            </a:pPr>
            <a:r>
              <a:rPr lang="es" u="sng">
                <a:solidFill>
                  <a:schemeClr val="accent5"/>
                </a:solidFill>
                <a:latin typeface="Montserrat"/>
                <a:ea typeface="Montserrat"/>
                <a:cs typeface="Montserrat"/>
                <a:sym typeface="Montserrat"/>
                <a:hlinkClick r:id="rId4">
                  <a:extLst>
                    <a:ext uri="{A12FA001-AC4F-418D-AE19-62706E023703}">
                      <ahyp:hlinkClr val="tx"/>
                    </a:ext>
                  </a:extLst>
                </a:hlinkClick>
              </a:rPr>
              <a:t>https://www.kaggle.com/c/imaterialist-fashion-2020-fgvc7/overview</a:t>
            </a:r>
            <a:endParaRPr>
              <a:solidFill>
                <a:schemeClr val="accen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1"/>
              </a:buClr>
              <a:buSzPts val="1400"/>
              <a:buFont typeface="Montserrat"/>
              <a:buChar char="●"/>
            </a:pPr>
            <a:r>
              <a:rPr lang="es" u="sng">
                <a:solidFill>
                  <a:schemeClr val="accent5"/>
                </a:solidFill>
                <a:latin typeface="Montserrat"/>
                <a:ea typeface="Montserrat"/>
                <a:cs typeface="Montserrat"/>
                <a:sym typeface="Montserrat"/>
                <a:hlinkClick r:id="rId5">
                  <a:extLst>
                    <a:ext uri="{A12FA001-AC4F-418D-AE19-62706E023703}">
                      <ahyp:hlinkClr val="tx"/>
                    </a:ext>
                  </a:extLst>
                </a:hlinkClick>
              </a:rPr>
              <a:t>https://www.kaggle.com/c/flower-classification-with-tpus</a:t>
            </a:r>
            <a:endParaRPr>
              <a:solidFill>
                <a:schemeClr val="accen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1"/>
              </a:buClr>
              <a:buSzPts val="1400"/>
              <a:buFont typeface="Montserrat"/>
              <a:buChar char="●"/>
            </a:pPr>
            <a:r>
              <a:rPr lang="es" u="sng">
                <a:solidFill>
                  <a:schemeClr val="accent5"/>
                </a:solidFill>
                <a:latin typeface="Montserrat"/>
                <a:ea typeface="Montserrat"/>
                <a:cs typeface="Montserrat"/>
                <a:sym typeface="Montserrat"/>
                <a:hlinkClick r:id="rId6">
                  <a:extLst>
                    <a:ext uri="{A12FA001-AC4F-418D-AE19-62706E023703}">
                      <ahyp:hlinkClr val="tx"/>
                    </a:ext>
                  </a:extLst>
                </a:hlinkClick>
              </a:rPr>
              <a:t>https://www.kaggle.com/c/bengaliai-cv19/leaderboard</a:t>
            </a:r>
            <a:endParaRPr>
              <a:solidFill>
                <a:schemeClr val="accen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1"/>
              </a:buClr>
              <a:buSzPts val="1400"/>
              <a:buFont typeface="Montserrat"/>
              <a:buChar char="●"/>
            </a:pPr>
            <a:r>
              <a:rPr lang="es" u="sng">
                <a:solidFill>
                  <a:schemeClr val="accent5"/>
                </a:solidFill>
                <a:latin typeface="Montserrat"/>
                <a:ea typeface="Montserrat"/>
                <a:cs typeface="Montserrat"/>
                <a:sym typeface="Montserrat"/>
                <a:hlinkClick r:id="rId7">
                  <a:extLst>
                    <a:ext uri="{A12FA001-AC4F-418D-AE19-62706E023703}">
                      <ahyp:hlinkClr val="tx"/>
                    </a:ext>
                  </a:extLst>
                </a:hlinkClick>
              </a:rPr>
              <a:t>https://www.kaggle.com/c/Kannada-MNIST</a:t>
            </a:r>
            <a:endParaRPr>
              <a:solidFill>
                <a:schemeClr val="accen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1"/>
              </a:buClr>
              <a:buSzPts val="1400"/>
              <a:buFont typeface="Montserrat"/>
              <a:buChar char="●"/>
            </a:pPr>
            <a:r>
              <a:rPr lang="es" u="sng">
                <a:solidFill>
                  <a:schemeClr val="accent5"/>
                </a:solidFill>
                <a:latin typeface="Montserrat"/>
                <a:ea typeface="Montserrat"/>
                <a:cs typeface="Montserrat"/>
                <a:sym typeface="Montserrat"/>
                <a:hlinkClick r:id="rId8">
                  <a:extLst>
                    <a:ext uri="{A12FA001-AC4F-418D-AE19-62706E023703}">
                      <ahyp:hlinkClr val="tx"/>
                    </a:ext>
                  </a:extLst>
                </a:hlinkClick>
              </a:rPr>
              <a:t>https://www.kaggle.com/c/understanding_cloud_organization/data</a:t>
            </a:r>
            <a:endParaRPr>
              <a:solidFill>
                <a:schemeClr val="accen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1"/>
              </a:buClr>
              <a:buSzPts val="1400"/>
              <a:buFont typeface="Montserrat"/>
              <a:buChar char="●"/>
            </a:pPr>
            <a:r>
              <a:rPr lang="es" u="sng">
                <a:solidFill>
                  <a:schemeClr val="accent5"/>
                </a:solidFill>
                <a:latin typeface="Montserrat"/>
                <a:ea typeface="Montserrat"/>
                <a:cs typeface="Montserrat"/>
                <a:sym typeface="Montserrat"/>
                <a:hlinkClick r:id="rId9">
                  <a:extLst>
                    <a:ext uri="{A12FA001-AC4F-418D-AE19-62706E023703}">
                      <ahyp:hlinkClr val="tx"/>
                    </a:ext>
                  </a:extLst>
                </a:hlinkClick>
              </a:rPr>
              <a:t>https://www.kaggle.com/c/severstal-steel-defect-detection/overview</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008f31aed7_0_7"/>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203" name="Google Shape;203;g1008f31aed7_0_7"/>
          <p:cNvSpPr txBox="1"/>
          <p:nvPr/>
        </p:nvSpPr>
        <p:spPr>
          <a:xfrm>
            <a:off x="783275" y="1238950"/>
            <a:ext cx="8119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Para solventar los problemas de costo computacional, se puede implementar el algoritmo de Sliding Window de forma convolucional, lo cual implica que debemos transformar las capas densas de nuestra red convolucional en capas convolucionales.</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Supongamos este caso de una red que toma imágenes de 14x14 pixeles y predice 4 clases:</a:t>
            </a:r>
            <a:endParaRPr b="0" i="0" sz="1400" u="none" cap="none" strike="noStrike">
              <a:solidFill>
                <a:srgbClr val="000000"/>
              </a:solidFill>
              <a:latin typeface="Montserrat"/>
              <a:ea typeface="Montserrat"/>
              <a:cs typeface="Montserrat"/>
              <a:sym typeface="Montserrat"/>
            </a:endParaRPr>
          </a:p>
        </p:txBody>
      </p:sp>
      <p:grpSp>
        <p:nvGrpSpPr>
          <p:cNvPr id="204" name="Google Shape;204;g1008f31aed7_0_7"/>
          <p:cNvGrpSpPr/>
          <p:nvPr/>
        </p:nvGrpSpPr>
        <p:grpSpPr>
          <a:xfrm>
            <a:off x="2749716" y="2817860"/>
            <a:ext cx="1134147" cy="917505"/>
            <a:chOff x="2489901" y="1350788"/>
            <a:chExt cx="1798236" cy="1939757"/>
          </a:xfrm>
        </p:grpSpPr>
        <p:sp>
          <p:nvSpPr>
            <p:cNvPr id="205" name="Google Shape;205;g1008f31aed7_0_7"/>
            <p:cNvSpPr/>
            <p:nvPr/>
          </p:nvSpPr>
          <p:spPr>
            <a:xfrm>
              <a:off x="2832537" y="1350788"/>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6" name="Google Shape;206;g1008f31aed7_0_7"/>
            <p:cNvSpPr txBox="1"/>
            <p:nvPr/>
          </p:nvSpPr>
          <p:spPr>
            <a:xfrm>
              <a:off x="2489901" y="2890345"/>
              <a:ext cx="1688400" cy="400200"/>
            </a:xfrm>
            <a:prstGeom prst="rect">
              <a:avLst/>
            </a:prstGeom>
            <a:blipFill rotWithShape="1">
              <a:blip r:embed="rId3">
                <a:alphaModFix/>
              </a:blip>
              <a:stretch>
                <a:fillRect b="-124198" l="0" r="0" t="-984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07" name="Google Shape;207;g1008f31aed7_0_7"/>
          <p:cNvGrpSpPr/>
          <p:nvPr/>
        </p:nvGrpSpPr>
        <p:grpSpPr>
          <a:xfrm>
            <a:off x="4522002" y="2892430"/>
            <a:ext cx="884746" cy="842935"/>
            <a:chOff x="5299933" y="1508442"/>
            <a:chExt cx="1402800" cy="1782103"/>
          </a:xfrm>
        </p:grpSpPr>
        <p:sp>
          <p:nvSpPr>
            <p:cNvPr id="208" name="Google Shape;208;g1008f31aed7_0_7"/>
            <p:cNvSpPr/>
            <p:nvPr/>
          </p:nvSpPr>
          <p:spPr>
            <a:xfrm>
              <a:off x="5360275" y="1508442"/>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9" name="Google Shape;209;g1008f31aed7_0_7"/>
            <p:cNvSpPr txBox="1"/>
            <p:nvPr/>
          </p:nvSpPr>
          <p:spPr>
            <a:xfrm>
              <a:off x="5299933" y="2890345"/>
              <a:ext cx="1402800" cy="400200"/>
            </a:xfrm>
            <a:prstGeom prst="rect">
              <a:avLst/>
            </a:prstGeom>
            <a:blipFill rotWithShape="1">
              <a:blip r:embed="rId4">
                <a:alphaModFix/>
              </a:blip>
              <a:stretch>
                <a:fillRect b="-124198" l="0" r="0" t="-984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10" name="Google Shape;210;g1008f31aed7_0_7"/>
          <p:cNvGrpSpPr/>
          <p:nvPr/>
        </p:nvGrpSpPr>
        <p:grpSpPr>
          <a:xfrm>
            <a:off x="1294679" y="2817860"/>
            <a:ext cx="1004957" cy="917505"/>
            <a:chOff x="182880" y="1350788"/>
            <a:chExt cx="1593399" cy="1939757"/>
          </a:xfrm>
        </p:grpSpPr>
        <p:sp>
          <p:nvSpPr>
            <p:cNvPr id="211" name="Google Shape;211;g1008f31aed7_0_7"/>
            <p:cNvSpPr/>
            <p:nvPr/>
          </p:nvSpPr>
          <p:spPr>
            <a:xfrm>
              <a:off x="283779" y="1350788"/>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2" name="Google Shape;212;g1008f31aed7_0_7"/>
            <p:cNvSpPr txBox="1"/>
            <p:nvPr/>
          </p:nvSpPr>
          <p:spPr>
            <a:xfrm>
              <a:off x="182880" y="2890345"/>
              <a:ext cx="1545600" cy="400200"/>
            </a:xfrm>
            <a:prstGeom prst="rect">
              <a:avLst/>
            </a:prstGeom>
            <a:blipFill rotWithShape="1">
              <a:blip r:embed="rId5">
                <a:alphaModFix/>
              </a:blip>
              <a:stretch>
                <a:fillRect b="-124198" l="0" r="0" t="-984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13" name="Google Shape;213;g1008f31aed7_0_7"/>
          <p:cNvGrpSpPr/>
          <p:nvPr/>
        </p:nvGrpSpPr>
        <p:grpSpPr>
          <a:xfrm>
            <a:off x="2299616" y="3193102"/>
            <a:ext cx="587497" cy="251396"/>
            <a:chOff x="1776248" y="2144110"/>
            <a:chExt cx="931500" cy="531493"/>
          </a:xfrm>
        </p:grpSpPr>
        <p:cxnSp>
          <p:nvCxnSpPr>
            <p:cNvPr id="214" name="Google Shape;214;g1008f31aed7_0_7"/>
            <p:cNvCxnSpPr/>
            <p:nvPr/>
          </p:nvCxnSpPr>
          <p:spPr>
            <a:xfrm>
              <a:off x="1870841"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5" name="Google Shape;215;g1008f31aed7_0_7"/>
            <p:cNvSpPr txBox="1"/>
            <p:nvPr/>
          </p:nvSpPr>
          <p:spPr>
            <a:xfrm>
              <a:off x="1776248" y="2275403"/>
              <a:ext cx="931500" cy="400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16" name="Google Shape;216;g1008f31aed7_0_7"/>
          <p:cNvGrpSpPr/>
          <p:nvPr/>
        </p:nvGrpSpPr>
        <p:grpSpPr>
          <a:xfrm>
            <a:off x="3910187" y="2817867"/>
            <a:ext cx="833281" cy="614243"/>
            <a:chOff x="4329875" y="1350803"/>
            <a:chExt cx="1321200" cy="1298611"/>
          </a:xfrm>
        </p:grpSpPr>
        <p:cxnSp>
          <p:nvCxnSpPr>
            <p:cNvPr id="217" name="Google Shape;217;g1008f31aed7_0_7"/>
            <p:cNvCxnSpPr/>
            <p:nvPr/>
          </p:nvCxnSpPr>
          <p:spPr>
            <a:xfrm>
              <a:off x="4461641" y="212834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18" name="Google Shape;218;g1008f31aed7_0_7"/>
            <p:cNvSpPr txBox="1"/>
            <p:nvPr/>
          </p:nvSpPr>
          <p:spPr>
            <a:xfrm>
              <a:off x="4412917" y="2249214"/>
              <a:ext cx="822600" cy="400200"/>
            </a:xfrm>
            <a:prstGeom prst="rect">
              <a:avLst/>
            </a:prstGeom>
            <a:blipFill rotWithShape="1">
              <a:blip r:embed="rId7">
                <a:alphaModFix/>
              </a:blip>
              <a:stretch>
                <a:fillRect b="-124198" l="0" r="0" t="-984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19" name="Google Shape;219;g1008f31aed7_0_7"/>
            <p:cNvSpPr txBox="1"/>
            <p:nvPr/>
          </p:nvSpPr>
          <p:spPr>
            <a:xfrm>
              <a:off x="4329875" y="1350803"/>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20" name="Google Shape;220;g1008f31aed7_0_7"/>
          <p:cNvGrpSpPr/>
          <p:nvPr/>
        </p:nvGrpSpPr>
        <p:grpSpPr>
          <a:xfrm>
            <a:off x="5468215" y="2892425"/>
            <a:ext cx="658264" cy="295705"/>
            <a:chOff x="6800193" y="1508432"/>
            <a:chExt cx="1043704" cy="625168"/>
          </a:xfrm>
        </p:grpSpPr>
        <p:cxnSp>
          <p:nvCxnSpPr>
            <p:cNvPr id="221" name="Google Shape;221;g1008f31aed7_0_7"/>
            <p:cNvCxnSpPr/>
            <p:nvPr/>
          </p:nvCxnSpPr>
          <p:spPr>
            <a:xfrm>
              <a:off x="6800193" y="213360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22" name="Google Shape;222;g1008f31aed7_0_7"/>
            <p:cNvSpPr txBox="1"/>
            <p:nvPr/>
          </p:nvSpPr>
          <p:spPr>
            <a:xfrm>
              <a:off x="6864397" y="1508432"/>
              <a:ext cx="979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23" name="Google Shape;223;g1008f31aed7_0_7"/>
          <p:cNvGrpSpPr/>
          <p:nvPr/>
        </p:nvGrpSpPr>
        <p:grpSpPr>
          <a:xfrm>
            <a:off x="6354041" y="2933234"/>
            <a:ext cx="503863" cy="259868"/>
            <a:chOff x="8204706" y="1594706"/>
            <a:chExt cx="798895" cy="549404"/>
          </a:xfrm>
        </p:grpSpPr>
        <p:cxnSp>
          <p:nvCxnSpPr>
            <p:cNvPr id="224" name="Google Shape;224;g1008f31aed7_0_7"/>
            <p:cNvCxnSpPr/>
            <p:nvPr/>
          </p:nvCxnSpPr>
          <p:spPr>
            <a:xfrm>
              <a:off x="8204706" y="2144110"/>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25" name="Google Shape;225;g1008f31aed7_0_7"/>
            <p:cNvSpPr txBox="1"/>
            <p:nvPr/>
          </p:nvSpPr>
          <p:spPr>
            <a:xfrm>
              <a:off x="8333101" y="1594706"/>
              <a:ext cx="670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grpSp>
      <p:grpSp>
        <p:nvGrpSpPr>
          <p:cNvPr id="226" name="Google Shape;226;g1008f31aed7_0_7"/>
          <p:cNvGrpSpPr/>
          <p:nvPr/>
        </p:nvGrpSpPr>
        <p:grpSpPr>
          <a:xfrm>
            <a:off x="7178566" y="3112912"/>
            <a:ext cx="1212792" cy="588075"/>
            <a:chOff x="9512016" y="1974577"/>
            <a:chExt cx="1922930" cy="1243288"/>
          </a:xfrm>
        </p:grpSpPr>
        <p:cxnSp>
          <p:nvCxnSpPr>
            <p:cNvPr id="227" name="Google Shape;227;g1008f31aed7_0_7"/>
            <p:cNvCxnSpPr/>
            <p:nvPr/>
          </p:nvCxnSpPr>
          <p:spPr>
            <a:xfrm>
              <a:off x="9512016" y="2151177"/>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28" name="Google Shape;228;g1008f31aed7_0_7"/>
            <p:cNvSpPr/>
            <p:nvPr/>
          </p:nvSpPr>
          <p:spPr>
            <a:xfrm>
              <a:off x="10453585" y="1974577"/>
              <a:ext cx="365700" cy="3657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9" name="Google Shape;229;g1008f31aed7_0_7"/>
            <p:cNvSpPr txBox="1"/>
            <p:nvPr/>
          </p:nvSpPr>
          <p:spPr>
            <a:xfrm>
              <a:off x="9857245" y="2509865"/>
              <a:ext cx="15777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 sz="1800" u="none" cap="none" strike="noStrike">
                  <a:solidFill>
                    <a:srgbClr val="000000"/>
                  </a:solidFill>
                  <a:latin typeface="Montserrat"/>
                  <a:ea typeface="Montserrat"/>
                  <a:cs typeface="Montserrat"/>
                  <a:sym typeface="Montserrat"/>
                </a:rPr>
                <a:t>y</a:t>
              </a:r>
              <a:endParaRPr b="0" i="0" sz="1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b="0" i="0" lang="es" sz="1100" u="none" cap="none" strike="noStrike">
                  <a:solidFill>
                    <a:srgbClr val="000000"/>
                  </a:solidFill>
                  <a:latin typeface="Montserrat"/>
                  <a:ea typeface="Montserrat"/>
                  <a:cs typeface="Montserrat"/>
                  <a:sym typeface="Montserrat"/>
                </a:rPr>
                <a:t> softmax (4)</a:t>
              </a:r>
              <a:endParaRPr b="0" i="0" sz="500" u="none" cap="none" strike="noStrike">
                <a:solidFill>
                  <a:srgbClr val="000000"/>
                </a:solidFill>
                <a:latin typeface="Montserrat"/>
                <a:ea typeface="Montserrat"/>
                <a:cs typeface="Montserrat"/>
                <a:sym typeface="Montserrat"/>
              </a:endParaRPr>
            </a:p>
          </p:txBody>
        </p:sp>
      </p:grpSp>
      <p:grpSp>
        <p:nvGrpSpPr>
          <p:cNvPr id="230" name="Google Shape;230;g1008f31aed7_0_7"/>
          <p:cNvGrpSpPr/>
          <p:nvPr/>
        </p:nvGrpSpPr>
        <p:grpSpPr>
          <a:xfrm>
            <a:off x="1301930" y="4097432"/>
            <a:ext cx="965918" cy="917311"/>
            <a:chOff x="182880" y="3953150"/>
            <a:chExt cx="1593399" cy="1939757"/>
          </a:xfrm>
        </p:grpSpPr>
        <p:sp>
          <p:nvSpPr>
            <p:cNvPr id="231" name="Google Shape;231;g1008f31aed7_0_7"/>
            <p:cNvSpPr/>
            <p:nvPr/>
          </p:nvSpPr>
          <p:spPr>
            <a:xfrm>
              <a:off x="283779" y="3953150"/>
              <a:ext cx="1492500" cy="1434600"/>
            </a:xfrm>
            <a:prstGeom prst="cube">
              <a:avLst>
                <a:gd fmla="val 3751"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2" name="Google Shape;232;g1008f31aed7_0_7"/>
            <p:cNvSpPr txBox="1"/>
            <p:nvPr/>
          </p:nvSpPr>
          <p:spPr>
            <a:xfrm>
              <a:off x="182880" y="5492707"/>
              <a:ext cx="1545600" cy="400200"/>
            </a:xfrm>
            <a:prstGeom prst="rect">
              <a:avLst/>
            </a:prstGeom>
            <a:blipFill rotWithShape="1">
              <a:blip r:embed="rId8">
                <a:alphaModFix/>
              </a:blip>
              <a:stretch>
                <a:fillRect b="-124198" l="0" r="0" t="-984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3" name="Google Shape;233;g1008f31aed7_0_7"/>
          <p:cNvGrpSpPr/>
          <p:nvPr/>
        </p:nvGrpSpPr>
        <p:grpSpPr>
          <a:xfrm>
            <a:off x="2700446" y="4097432"/>
            <a:ext cx="1090091" cy="917311"/>
            <a:chOff x="2489901" y="3953150"/>
            <a:chExt cx="1798236" cy="1939757"/>
          </a:xfrm>
        </p:grpSpPr>
        <p:sp>
          <p:nvSpPr>
            <p:cNvPr id="234" name="Google Shape;234;g1008f31aed7_0_7"/>
            <p:cNvSpPr/>
            <p:nvPr/>
          </p:nvSpPr>
          <p:spPr>
            <a:xfrm>
              <a:off x="2832537" y="3953150"/>
              <a:ext cx="1455600" cy="1434600"/>
            </a:xfrm>
            <a:prstGeom prst="cube">
              <a:avLst>
                <a:gd fmla="val 3305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5" name="Google Shape;235;g1008f31aed7_0_7"/>
            <p:cNvSpPr txBox="1"/>
            <p:nvPr/>
          </p:nvSpPr>
          <p:spPr>
            <a:xfrm>
              <a:off x="2489901" y="5492707"/>
              <a:ext cx="1688400" cy="400200"/>
            </a:xfrm>
            <a:prstGeom prst="rect">
              <a:avLst/>
            </a:prstGeom>
            <a:blipFill rotWithShape="1">
              <a:blip r:embed="rId9">
                <a:alphaModFix/>
              </a:blip>
              <a:stretch>
                <a:fillRect b="-124198" l="0" r="0" t="-984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6" name="Google Shape;236;g1008f31aed7_0_7"/>
          <p:cNvGrpSpPr/>
          <p:nvPr/>
        </p:nvGrpSpPr>
        <p:grpSpPr>
          <a:xfrm>
            <a:off x="4403886" y="4171986"/>
            <a:ext cx="850377" cy="842757"/>
            <a:chOff x="5299933" y="4110804"/>
            <a:chExt cx="1402800" cy="1782103"/>
          </a:xfrm>
        </p:grpSpPr>
        <p:sp>
          <p:nvSpPr>
            <p:cNvPr id="237" name="Google Shape;237;g1008f31aed7_0_7"/>
            <p:cNvSpPr/>
            <p:nvPr/>
          </p:nvSpPr>
          <p:spPr>
            <a:xfrm>
              <a:off x="5360275" y="4110804"/>
              <a:ext cx="1282200" cy="1276800"/>
            </a:xfrm>
            <a:prstGeom prst="cube">
              <a:avLst>
                <a:gd fmla="val 38929"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8" name="Google Shape;238;g1008f31aed7_0_7"/>
            <p:cNvSpPr txBox="1"/>
            <p:nvPr/>
          </p:nvSpPr>
          <p:spPr>
            <a:xfrm>
              <a:off x="5299933" y="5492707"/>
              <a:ext cx="1402800" cy="400200"/>
            </a:xfrm>
            <a:prstGeom prst="rect">
              <a:avLst/>
            </a:prstGeom>
            <a:blipFill rotWithShape="1">
              <a:blip r:embed="rId10">
                <a:alphaModFix/>
              </a:blip>
              <a:stretch>
                <a:fillRect b="-124198" l="0" r="0" t="-984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39" name="Google Shape;239;g1008f31aed7_0_7"/>
          <p:cNvGrpSpPr/>
          <p:nvPr/>
        </p:nvGrpSpPr>
        <p:grpSpPr>
          <a:xfrm>
            <a:off x="2308142" y="4472593"/>
            <a:ext cx="558310" cy="238958"/>
            <a:chOff x="1842746" y="4746472"/>
            <a:chExt cx="921000" cy="505304"/>
          </a:xfrm>
        </p:grpSpPr>
        <p:cxnSp>
          <p:nvCxnSpPr>
            <p:cNvPr id="240" name="Google Shape;240;g1008f31aed7_0_7"/>
            <p:cNvCxnSpPr/>
            <p:nvPr/>
          </p:nvCxnSpPr>
          <p:spPr>
            <a:xfrm>
              <a:off x="1870841" y="4746472"/>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1" name="Google Shape;241;g1008f31aed7_0_7"/>
            <p:cNvSpPr txBox="1"/>
            <p:nvPr/>
          </p:nvSpPr>
          <p:spPr>
            <a:xfrm>
              <a:off x="1842746" y="4851576"/>
              <a:ext cx="921000" cy="4002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2" name="Google Shape;242;g1008f31aed7_0_7"/>
          <p:cNvGrpSpPr/>
          <p:nvPr/>
        </p:nvGrpSpPr>
        <p:grpSpPr>
          <a:xfrm>
            <a:off x="3775583" y="4119270"/>
            <a:ext cx="800911" cy="592282"/>
            <a:chOff x="4263470" y="3999329"/>
            <a:chExt cx="1321200" cy="1252447"/>
          </a:xfrm>
        </p:grpSpPr>
        <p:cxnSp>
          <p:nvCxnSpPr>
            <p:cNvPr id="243" name="Google Shape;243;g1008f31aed7_0_7"/>
            <p:cNvCxnSpPr/>
            <p:nvPr/>
          </p:nvCxnSpPr>
          <p:spPr>
            <a:xfrm>
              <a:off x="4461641" y="4730706"/>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44" name="Google Shape;244;g1008f31aed7_0_7"/>
            <p:cNvSpPr txBox="1"/>
            <p:nvPr/>
          </p:nvSpPr>
          <p:spPr>
            <a:xfrm>
              <a:off x="4412917" y="4851576"/>
              <a:ext cx="822600" cy="400200"/>
            </a:xfrm>
            <a:prstGeom prst="rect">
              <a:avLst/>
            </a:prstGeom>
            <a:blipFill rotWithShape="1">
              <a:blip r:embed="rId12">
                <a:alphaModFix/>
              </a:blip>
              <a:stretch>
                <a:fillRect b="-127655" l="0" r="0" t="-9997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45" name="Google Shape;245;g1008f31aed7_0_7"/>
            <p:cNvSpPr txBox="1"/>
            <p:nvPr/>
          </p:nvSpPr>
          <p:spPr>
            <a:xfrm>
              <a:off x="4263470" y="3999329"/>
              <a:ext cx="1321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MAX POOL</a:t>
              </a:r>
              <a:endParaRPr b="0" i="0" sz="800" u="none" cap="none" strike="noStrike">
                <a:solidFill>
                  <a:srgbClr val="000000"/>
                </a:solidFill>
                <a:latin typeface="Montserrat"/>
                <a:ea typeface="Montserrat"/>
                <a:cs typeface="Montserrat"/>
                <a:sym typeface="Montserrat"/>
              </a:endParaRPr>
            </a:p>
          </p:txBody>
        </p:sp>
      </p:grpSp>
      <p:grpSp>
        <p:nvGrpSpPr>
          <p:cNvPr id="246" name="Google Shape;246;g1008f31aed7_0_7"/>
          <p:cNvGrpSpPr/>
          <p:nvPr/>
        </p:nvGrpSpPr>
        <p:grpSpPr>
          <a:xfrm>
            <a:off x="5558268" y="4328280"/>
            <a:ext cx="936943" cy="686462"/>
            <a:chOff x="7204221" y="4441306"/>
            <a:chExt cx="1545600" cy="1451601"/>
          </a:xfrm>
        </p:grpSpPr>
        <p:sp>
          <p:nvSpPr>
            <p:cNvPr id="247" name="Google Shape;247;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8" name="Google Shape;248;g1008f31aed7_0_7"/>
            <p:cNvSpPr txBox="1"/>
            <p:nvPr/>
          </p:nvSpPr>
          <p:spPr>
            <a:xfrm>
              <a:off x="7204221" y="5492707"/>
              <a:ext cx="1545600" cy="400200"/>
            </a:xfrm>
            <a:prstGeom prst="rect">
              <a:avLst/>
            </a:prstGeom>
            <a:blipFill rotWithShape="1">
              <a:blip r:embed="rId13">
                <a:alphaModFix/>
              </a:blip>
              <a:stretch>
                <a:fillRect b="-124198" l="0" r="0" t="-984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49" name="Google Shape;249;g1008f31aed7_0_7"/>
          <p:cNvGrpSpPr/>
          <p:nvPr/>
        </p:nvGrpSpPr>
        <p:grpSpPr>
          <a:xfrm>
            <a:off x="6535819" y="4328280"/>
            <a:ext cx="936943" cy="686462"/>
            <a:chOff x="7204221" y="4441306"/>
            <a:chExt cx="1545600" cy="1451601"/>
          </a:xfrm>
        </p:grpSpPr>
        <p:sp>
          <p:nvSpPr>
            <p:cNvPr id="250" name="Google Shape;250;g1008f31aed7_0_7"/>
            <p:cNvSpPr/>
            <p:nvPr/>
          </p:nvSpPr>
          <p:spPr>
            <a:xfrm>
              <a:off x="7547764" y="4441306"/>
              <a:ext cx="858600" cy="820500"/>
            </a:xfrm>
            <a:prstGeom prst="cube">
              <a:avLst>
                <a:gd fmla="val 78784"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1" name="Google Shape;251;g1008f31aed7_0_7"/>
            <p:cNvSpPr txBox="1"/>
            <p:nvPr/>
          </p:nvSpPr>
          <p:spPr>
            <a:xfrm>
              <a:off x="7204221" y="5492707"/>
              <a:ext cx="1545600" cy="400200"/>
            </a:xfrm>
            <a:prstGeom prst="rect">
              <a:avLst/>
            </a:prstGeom>
            <a:blipFill rotWithShape="1">
              <a:blip r:embed="rId14">
                <a:alphaModFix/>
              </a:blip>
              <a:stretch>
                <a:fillRect b="-124198" l="0" r="0" t="-984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2" name="Google Shape;252;g1008f31aed7_0_7"/>
          <p:cNvGrpSpPr/>
          <p:nvPr/>
        </p:nvGrpSpPr>
        <p:grpSpPr>
          <a:xfrm>
            <a:off x="7337123" y="4408738"/>
            <a:ext cx="1047011" cy="606284"/>
            <a:chOff x="10138664" y="4611439"/>
            <a:chExt cx="1727170" cy="1282056"/>
          </a:xfrm>
        </p:grpSpPr>
        <p:cxnSp>
          <p:nvCxnSpPr>
            <p:cNvPr id="253" name="Google Shape;253;g1008f31aed7_0_7"/>
            <p:cNvCxnSpPr/>
            <p:nvPr/>
          </p:nvCxnSpPr>
          <p:spPr>
            <a:xfrm>
              <a:off x="10138664" y="4779693"/>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54" name="Google Shape;254;g1008f31aed7_0_7"/>
            <p:cNvSpPr/>
            <p:nvPr/>
          </p:nvSpPr>
          <p:spPr>
            <a:xfrm>
              <a:off x="10983638" y="4611439"/>
              <a:ext cx="504000" cy="480300"/>
            </a:xfrm>
            <a:prstGeom prst="cube">
              <a:avLst>
                <a:gd fmla="val 6425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g1008f31aed7_0_7"/>
            <p:cNvSpPr txBox="1"/>
            <p:nvPr/>
          </p:nvSpPr>
          <p:spPr>
            <a:xfrm>
              <a:off x="10605534" y="5493295"/>
              <a:ext cx="1260300" cy="400200"/>
            </a:xfrm>
            <a:prstGeom prst="rect">
              <a:avLst/>
            </a:prstGeom>
            <a:blipFill rotWithShape="1">
              <a:blip r:embed="rId15">
                <a:alphaModFix/>
              </a:blip>
              <a:stretch>
                <a:fillRect b="-124198" l="0" r="0" t="-984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56" name="Google Shape;256;g1008f31aed7_0_7"/>
          <p:cNvGrpSpPr/>
          <p:nvPr/>
        </p:nvGrpSpPr>
        <p:grpSpPr>
          <a:xfrm>
            <a:off x="5217773" y="4231747"/>
            <a:ext cx="731718" cy="487360"/>
            <a:chOff x="6642539" y="4237172"/>
            <a:chExt cx="1207057" cy="1030577"/>
          </a:xfrm>
        </p:grpSpPr>
        <p:cxnSp>
          <p:nvCxnSpPr>
            <p:cNvPr id="257" name="Google Shape;257;g1008f31aed7_0_7"/>
            <p:cNvCxnSpPr/>
            <p:nvPr/>
          </p:nvCxnSpPr>
          <p:spPr>
            <a:xfrm>
              <a:off x="6800193"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58" name="Google Shape;258;g1008f31aed7_0_7"/>
            <p:cNvSpPr txBox="1"/>
            <p:nvPr/>
          </p:nvSpPr>
          <p:spPr>
            <a:xfrm>
              <a:off x="6928596" y="4237172"/>
              <a:ext cx="92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sp>
          <p:nvSpPr>
            <p:cNvPr id="259" name="Google Shape;259;g1008f31aed7_0_7"/>
            <p:cNvSpPr/>
            <p:nvPr/>
          </p:nvSpPr>
          <p:spPr>
            <a:xfrm>
              <a:off x="6642539" y="4867549"/>
              <a:ext cx="975000" cy="4002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0" name="Google Shape;260;g1008f31aed7_0_7"/>
          <p:cNvGrpSpPr/>
          <p:nvPr/>
        </p:nvGrpSpPr>
        <p:grpSpPr>
          <a:xfrm>
            <a:off x="6238281" y="4231747"/>
            <a:ext cx="573041" cy="484056"/>
            <a:chOff x="8325987" y="4237171"/>
            <a:chExt cx="945300" cy="1023592"/>
          </a:xfrm>
        </p:grpSpPr>
        <p:cxnSp>
          <p:nvCxnSpPr>
            <p:cNvPr id="261" name="Google Shape;261;g1008f31aed7_0_7"/>
            <p:cNvCxnSpPr/>
            <p:nvPr/>
          </p:nvCxnSpPr>
          <p:spPr>
            <a:xfrm>
              <a:off x="8451934" y="4774214"/>
              <a:ext cx="725100" cy="0"/>
            </a:xfrm>
            <a:prstGeom prst="straightConnector1">
              <a:avLst/>
            </a:prstGeom>
            <a:noFill/>
            <a:ln cap="flat" cmpd="sng" w="9525">
              <a:solidFill>
                <a:srgbClr val="000000"/>
              </a:solidFill>
              <a:prstDash val="solid"/>
              <a:miter lim="800000"/>
              <a:headEnd len="sm" w="sm" type="none"/>
              <a:tailEnd len="lg" w="lg" type="triangle"/>
            </a:ln>
          </p:spPr>
        </p:cxnSp>
        <p:sp>
          <p:nvSpPr>
            <p:cNvPr id="262" name="Google Shape;262;g1008f31aed7_0_7"/>
            <p:cNvSpPr txBox="1"/>
            <p:nvPr/>
          </p:nvSpPr>
          <p:spPr>
            <a:xfrm>
              <a:off x="8436085" y="4237171"/>
              <a:ext cx="725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Montserrat"/>
                  <a:ea typeface="Montserrat"/>
                  <a:cs typeface="Montserrat"/>
                  <a:sym typeface="Montserrat"/>
                </a:rPr>
                <a:t>FC</a:t>
              </a:r>
              <a:endParaRPr b="0" i="0" sz="900" u="none" cap="none" strike="noStrike">
                <a:solidFill>
                  <a:srgbClr val="000000"/>
                </a:solidFill>
                <a:latin typeface="Montserrat"/>
                <a:ea typeface="Montserrat"/>
                <a:cs typeface="Montserrat"/>
                <a:sym typeface="Montserrat"/>
              </a:endParaRPr>
            </a:p>
          </p:txBody>
        </p:sp>
        <p:sp>
          <p:nvSpPr>
            <p:cNvPr id="263" name="Google Shape;263;g1008f31aed7_0_7"/>
            <p:cNvSpPr/>
            <p:nvPr/>
          </p:nvSpPr>
          <p:spPr>
            <a:xfrm>
              <a:off x="8325987" y="4860563"/>
              <a:ext cx="945300" cy="400200"/>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64" name="Google Shape;264;g1008f31aed7_0_7"/>
          <p:cNvGrpSpPr/>
          <p:nvPr/>
        </p:nvGrpSpPr>
        <p:grpSpPr>
          <a:xfrm>
            <a:off x="5933335" y="2917288"/>
            <a:ext cx="422884" cy="818078"/>
            <a:chOff x="7641842" y="1560994"/>
            <a:chExt cx="670500" cy="1729551"/>
          </a:xfrm>
        </p:grpSpPr>
        <p:grpSp>
          <p:nvGrpSpPr>
            <p:cNvPr id="265" name="Google Shape;265;g1008f31aed7_0_7"/>
            <p:cNvGrpSpPr/>
            <p:nvPr/>
          </p:nvGrpSpPr>
          <p:grpSpPr>
            <a:xfrm>
              <a:off x="7641842" y="1560994"/>
              <a:ext cx="670500" cy="1729551"/>
              <a:chOff x="7641842" y="1560994"/>
              <a:chExt cx="670500" cy="1729551"/>
            </a:xfrm>
          </p:grpSpPr>
          <p:sp>
            <p:nvSpPr>
              <p:cNvPr id="266" name="Google Shape;266;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7" name="Google Shape;267;g1008f31aed7_0_7"/>
              <p:cNvSpPr txBox="1"/>
              <p:nvPr/>
            </p:nvSpPr>
            <p:spPr>
              <a:xfrm>
                <a:off x="7641842" y="2890345"/>
                <a:ext cx="670500" cy="400200"/>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68" name="Google Shape;268;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9" name="Google Shape;269;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0" name="Google Shape;270;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1" name="Google Shape;271;g1008f31aed7_0_7"/>
            <p:cNvSpPr txBox="1"/>
            <p:nvPr/>
          </p:nvSpPr>
          <p:spPr>
            <a:xfrm>
              <a:off x="7914059" y="2240900"/>
              <a:ext cx="125100" cy="276900"/>
            </a:xfrm>
            <a:prstGeom prst="rect">
              <a:avLst/>
            </a:prstGeom>
            <a:blipFill rotWithShape="1">
              <a:blip r:embed="rId19">
                <a:alphaModFix/>
              </a:blip>
              <a:stretch>
                <a:fillRect b="-8888" l="-42855" r="-38077"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272" name="Google Shape;272;g1008f31aed7_0_7"/>
          <p:cNvGrpSpPr/>
          <p:nvPr/>
        </p:nvGrpSpPr>
        <p:grpSpPr>
          <a:xfrm>
            <a:off x="6770952" y="2914405"/>
            <a:ext cx="422884" cy="818078"/>
            <a:chOff x="7641842" y="1560994"/>
            <a:chExt cx="670500" cy="1729551"/>
          </a:xfrm>
        </p:grpSpPr>
        <p:grpSp>
          <p:nvGrpSpPr>
            <p:cNvPr id="273" name="Google Shape;273;g1008f31aed7_0_7"/>
            <p:cNvGrpSpPr/>
            <p:nvPr/>
          </p:nvGrpSpPr>
          <p:grpSpPr>
            <a:xfrm>
              <a:off x="7641842" y="1560994"/>
              <a:ext cx="670500" cy="1729551"/>
              <a:chOff x="7641842" y="1560994"/>
              <a:chExt cx="670500" cy="1729551"/>
            </a:xfrm>
          </p:grpSpPr>
          <p:sp>
            <p:nvSpPr>
              <p:cNvPr id="274" name="Google Shape;274;g1008f31aed7_0_7"/>
              <p:cNvSpPr/>
              <p:nvPr/>
            </p:nvSpPr>
            <p:spPr>
              <a:xfrm>
                <a:off x="7824629" y="1560994"/>
                <a:ext cx="304800" cy="12768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5" name="Google Shape;275;g1008f31aed7_0_7"/>
              <p:cNvSpPr txBox="1"/>
              <p:nvPr/>
            </p:nvSpPr>
            <p:spPr>
              <a:xfrm>
                <a:off x="7641842" y="2890345"/>
                <a:ext cx="670500" cy="400200"/>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276" name="Google Shape;276;g1008f31aed7_0_7"/>
            <p:cNvSpPr/>
            <p:nvPr/>
          </p:nvSpPr>
          <p:spPr>
            <a:xfrm>
              <a:off x="7842790" y="1594703"/>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7" name="Google Shape;277;g1008f31aed7_0_7"/>
            <p:cNvSpPr/>
            <p:nvPr/>
          </p:nvSpPr>
          <p:spPr>
            <a:xfrm>
              <a:off x="7837947" y="1922630"/>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8" name="Google Shape;278;g1008f31aed7_0_7"/>
            <p:cNvSpPr/>
            <p:nvPr/>
          </p:nvSpPr>
          <p:spPr>
            <a:xfrm>
              <a:off x="7837623" y="2537825"/>
              <a:ext cx="278700" cy="2754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9" name="Google Shape;279;g1008f31aed7_0_7"/>
            <p:cNvSpPr txBox="1"/>
            <p:nvPr/>
          </p:nvSpPr>
          <p:spPr>
            <a:xfrm>
              <a:off x="7914059" y="2240900"/>
              <a:ext cx="125100" cy="276900"/>
            </a:xfrm>
            <a:prstGeom prst="rect">
              <a:avLst/>
            </a:prstGeom>
            <a:blipFill rotWithShape="1">
              <a:blip r:embed="rId21">
                <a:alphaModFix/>
              </a:blip>
              <a:stretch>
                <a:fillRect b="-8888" l="-44995" r="-44988"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g1008f31aed7_0_15"/>
          <p:cNvPicPr preferRelativeResize="0"/>
          <p:nvPr/>
        </p:nvPicPr>
        <p:blipFill rotWithShape="1">
          <a:blip r:embed="rId3">
            <a:alphaModFix/>
          </a:blip>
          <a:srcRect b="0" l="0" r="0" t="0"/>
          <a:stretch/>
        </p:blipFill>
        <p:spPr>
          <a:xfrm>
            <a:off x="834938" y="1314450"/>
            <a:ext cx="7353776" cy="3829051"/>
          </a:xfrm>
          <a:prstGeom prst="rect">
            <a:avLst/>
          </a:prstGeom>
          <a:noFill/>
          <a:ln>
            <a:noFill/>
          </a:ln>
        </p:spPr>
      </p:pic>
      <p:sp>
        <p:nvSpPr>
          <p:cNvPr id="285" name="Google Shape;285;g1008f31aed7_0_15"/>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Algoritmo Sliding Window Convolucional</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008f31aed7_0_26"/>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p:txBody>
      </p:sp>
      <p:sp>
        <p:nvSpPr>
          <p:cNvPr id="291" name="Google Shape;291;g1008f31aed7_0_26"/>
          <p:cNvSpPr txBox="1"/>
          <p:nvPr/>
        </p:nvSpPr>
        <p:spPr>
          <a:xfrm>
            <a:off x="729450" y="1332500"/>
            <a:ext cx="78288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 la hora de medir la performance de los distintos algoritmos de detección de objetos no solo debemos tener en cuenta que la clasificación del objeto corresponda a la clase correcta, sino que tambien, la ubicacion del bounding box predicho sea acorde al tamaño y ubicación real del objeto detectado.</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Para evaluar ambas predicciones a la vez se utiliza el Average Precision (AP), el cual puede obtenerse como el área bajo la curva de Precision-Recall para cada una de las clases. Luego, al promediar los valores de AP entre todas las clases, se obtiene lo que se conoce como Mean Average Precision (mAP), que es la métrica más popular entre las utilizadas para evaluar dichos modelos.</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Montserrat"/>
                <a:ea typeface="Montserrat"/>
                <a:cs typeface="Montserrat"/>
                <a:sym typeface="Montserrat"/>
              </a:rPr>
              <a:t>Aun </a:t>
            </a:r>
            <a:r>
              <a:rPr lang="es" sz="1500">
                <a:latin typeface="Montserrat"/>
                <a:ea typeface="Montserrat"/>
                <a:cs typeface="Montserrat"/>
                <a:sym typeface="Montserrat"/>
              </a:rPr>
              <a:t>así</a:t>
            </a:r>
            <a:r>
              <a:rPr b="0" i="0" lang="es" sz="1500" u="none" cap="none" strike="noStrike">
                <a:solidFill>
                  <a:srgbClr val="000000"/>
                </a:solidFill>
                <a:latin typeface="Montserrat"/>
                <a:ea typeface="Montserrat"/>
                <a:cs typeface="Montserrat"/>
                <a:sym typeface="Montserrat"/>
              </a:rPr>
              <a:t>, cada competencia definió distintas variantes para calcular el valor final de mAP. En este caso analizaremos el propuesto originalmente en la competencia de PASCAL VOC.</a:t>
            </a:r>
            <a:endParaRPr b="0" i="0" sz="1500" u="none" cap="none" strike="noStrike">
              <a:solidFill>
                <a:srgbClr val="000000"/>
              </a:solidFill>
              <a:latin typeface="Montserrat"/>
              <a:ea typeface="Montserrat"/>
              <a:cs typeface="Montserrat"/>
              <a:sym typeface="Montserrat"/>
            </a:endParaRPr>
          </a:p>
        </p:txBody>
      </p:sp>
      <p:sp>
        <p:nvSpPr>
          <p:cNvPr id="292" name="Google Shape;292;g1008f31aed7_0_26"/>
          <p:cNvSpPr txBox="1"/>
          <p:nvPr/>
        </p:nvSpPr>
        <p:spPr>
          <a:xfrm>
            <a:off x="783375" y="4804800"/>
            <a:ext cx="76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Montserrat"/>
                <a:ea typeface="Montserrat"/>
                <a:cs typeface="Montserrat"/>
                <a:sym typeface="Montserrat"/>
              </a:rPr>
              <a:t>The PASCAL Visual Object Classes (VOC) Challenge. </a:t>
            </a:r>
            <a:r>
              <a:rPr b="0" i="0" lang="es" sz="1000" u="sng" cap="none" strike="noStrike">
                <a:solidFill>
                  <a:schemeClr val="hlink"/>
                </a:solidFill>
                <a:latin typeface="Montserrat"/>
                <a:ea typeface="Montserrat"/>
                <a:cs typeface="Montserrat"/>
                <a:sym typeface="Montserrat"/>
                <a:hlinkClick r:id="rId3"/>
              </a:rPr>
              <a:t>Link</a:t>
            </a:r>
            <a:r>
              <a:rPr b="0" i="0" lang="es"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cb7c9021aa_2_9"/>
          <p:cNvSpPr txBox="1"/>
          <p:nvPr>
            <p:ph type="title"/>
          </p:nvPr>
        </p:nvSpPr>
        <p:spPr>
          <a:xfrm>
            <a:off x="729450" y="602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latin typeface="Montserrat"/>
                <a:ea typeface="Montserrat"/>
                <a:cs typeface="Montserrat"/>
                <a:sym typeface="Montserrat"/>
              </a:rPr>
              <a:t>mAP: Mean Average Precision</a:t>
            </a:r>
            <a:endParaRPr sz="900">
              <a:latin typeface="Montserrat"/>
              <a:ea typeface="Montserrat"/>
              <a:cs typeface="Montserrat"/>
              <a:sym typeface="Montserrat"/>
            </a:endParaRPr>
          </a:p>
          <a:p>
            <a:pPr indent="0" lvl="0" marL="0" rtl="0" algn="l">
              <a:lnSpc>
                <a:spcPct val="100000"/>
              </a:lnSpc>
              <a:spcBef>
                <a:spcPts val="0"/>
              </a:spcBef>
              <a:spcAft>
                <a:spcPts val="0"/>
              </a:spcAft>
              <a:buSzPts val="2600"/>
              <a:buNone/>
            </a:pPr>
            <a:r>
              <a:t/>
            </a:r>
            <a:endParaRPr>
              <a:latin typeface="Montserrat"/>
              <a:ea typeface="Montserrat"/>
              <a:cs typeface="Montserrat"/>
              <a:sym typeface="Montserrat"/>
            </a:endParaRPr>
          </a:p>
        </p:txBody>
      </p:sp>
      <p:sp>
        <p:nvSpPr>
          <p:cNvPr id="298" name="Google Shape;298;gcb7c9021aa_2_9"/>
          <p:cNvSpPr txBox="1"/>
          <p:nvPr/>
        </p:nvSpPr>
        <p:spPr>
          <a:xfrm>
            <a:off x="729450" y="1326450"/>
            <a:ext cx="76887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
                <a:latin typeface="Montserrat"/>
                <a:ea typeface="Montserrat"/>
                <a:cs typeface="Montserrat"/>
                <a:sym typeface="Montserrat"/>
              </a:rPr>
              <a:t>Por otro lado, e</a:t>
            </a:r>
            <a:r>
              <a:rPr b="0" i="0" lang="es" sz="1400" u="none" cap="none" strike="noStrike">
                <a:solidFill>
                  <a:srgbClr val="000000"/>
                </a:solidFill>
                <a:latin typeface="Montserrat"/>
                <a:ea typeface="Montserrat"/>
                <a:cs typeface="Montserrat"/>
                <a:sym typeface="Montserrat"/>
              </a:rPr>
              <a:t>n un problema de detección de objetos, de qué forma se define si una predicción es correcta o no?</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Montserrat"/>
                <a:ea typeface="Montserrat"/>
                <a:cs typeface="Montserrat"/>
                <a:sym typeface="Montserrat"/>
              </a:rPr>
              <a:t>A diferencia del caso de clasificación, en detección se deben cumplir tres requisitos: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confianza </a:t>
            </a:r>
            <a:r>
              <a:rPr b="0" i="0" lang="es" sz="1400" u="none" cap="none" strike="noStrike">
                <a:solidFill>
                  <a:srgbClr val="000000"/>
                </a:solidFill>
                <a:latin typeface="Cambria"/>
                <a:ea typeface="Cambria"/>
                <a:cs typeface="Cambria"/>
                <a:sym typeface="Cambria"/>
              </a:rPr>
              <a:t>p</a:t>
            </a:r>
            <a:r>
              <a:rPr b="0" i="0" lang="es" sz="1400" u="none" cap="none" strike="noStrike">
                <a:solidFill>
                  <a:srgbClr val="000000"/>
                </a:solidFill>
                <a:latin typeface="Montserrat"/>
                <a:ea typeface="Montserrat"/>
                <a:cs typeface="Montserrat"/>
                <a:sym typeface="Montserrat"/>
              </a:rPr>
              <a:t> de que existe un objeto sea mayor que un cierto umbral predefinido.</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clase predicha sea la correcta.</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s" sz="1400" u="none" cap="none" strike="noStrike">
                <a:solidFill>
                  <a:srgbClr val="000000"/>
                </a:solidFill>
                <a:latin typeface="Montserrat"/>
                <a:ea typeface="Montserrat"/>
                <a:cs typeface="Montserrat"/>
                <a:sym typeface="Montserrat"/>
              </a:rPr>
              <a:t>Que la IoU del bounding box predicho y el ground truth sea mayor que un cierto umbral predefinido.</a:t>
            </a:r>
            <a:endParaRPr b="0" i="0" sz="1400" u="none" cap="none" strike="noStrike">
              <a:solidFill>
                <a:srgbClr val="000000"/>
              </a:solidFill>
              <a:latin typeface="Montserrat"/>
              <a:ea typeface="Montserrat"/>
              <a:cs typeface="Montserrat"/>
              <a:sym typeface="Montserrat"/>
            </a:endParaRPr>
          </a:p>
        </p:txBody>
      </p:sp>
      <p:sp>
        <p:nvSpPr>
          <p:cNvPr id="299" name="Google Shape;299;gcb7c9021aa_2_9"/>
          <p:cNvSpPr txBox="1"/>
          <p:nvPr/>
        </p:nvSpPr>
        <p:spPr>
          <a:xfrm>
            <a:off x="1802796" y="3762150"/>
            <a:ext cx="675633" cy="131811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latin typeface="Arial"/>
                <a:ea typeface="Arial"/>
                <a:cs typeface="Arial"/>
                <a:sym typeface="Arial"/>
              </a:rPr>
              <a:t> </a:t>
            </a:r>
            <a:endParaRPr/>
          </a:p>
        </p:txBody>
      </p:sp>
      <p:sp>
        <p:nvSpPr>
          <p:cNvPr id="300" name="Google Shape;300;gcb7c9021aa_2_9"/>
          <p:cNvSpPr txBox="1"/>
          <p:nvPr/>
        </p:nvSpPr>
        <p:spPr>
          <a:xfrm>
            <a:off x="3231775" y="3671500"/>
            <a:ext cx="5715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200">
                <a:latin typeface="Cambria"/>
                <a:ea typeface="Cambria"/>
                <a:cs typeface="Cambria"/>
                <a:sym typeface="Cambria"/>
              </a:rPr>
              <a:t>p</a:t>
            </a:r>
            <a:r>
              <a:rPr lang="es" sz="1200">
                <a:latin typeface="Montserrat"/>
                <a:ea typeface="Montserrat"/>
                <a:cs typeface="Montserrat"/>
                <a:sym typeface="Montserrat"/>
              </a:rPr>
              <a:t> es el nivel de confianza de que exista un objeto. Si no hay objeto en la imagen, la etiqueta contiene un 0 en la </a:t>
            </a:r>
            <a:r>
              <a:rPr lang="es" sz="1200">
                <a:latin typeface="Montserrat"/>
                <a:ea typeface="Montserrat"/>
                <a:cs typeface="Montserrat"/>
                <a:sym typeface="Montserrat"/>
              </a:rPr>
              <a:t>posición</a:t>
            </a:r>
            <a:r>
              <a:rPr lang="es" sz="1200">
                <a:latin typeface="Montserrat"/>
                <a:ea typeface="Montserrat"/>
                <a:cs typeface="Montserrat"/>
                <a:sym typeface="Montserrat"/>
              </a:rPr>
              <a:t> de </a:t>
            </a:r>
            <a:r>
              <a:rPr i="1" lang="es" sz="1200">
                <a:latin typeface="Cambria"/>
                <a:ea typeface="Cambria"/>
                <a:cs typeface="Cambria"/>
                <a:sym typeface="Cambria"/>
              </a:rPr>
              <a:t>p</a:t>
            </a:r>
            <a:r>
              <a:rPr lang="es" sz="1200">
                <a:latin typeface="Montserrat"/>
                <a:ea typeface="Montserrat"/>
                <a:cs typeface="Montserrat"/>
                <a:sym typeface="Montserrat"/>
              </a:rPr>
              <a:t>.</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i="1" lang="es" sz="1200">
                <a:latin typeface="Cambria"/>
                <a:ea typeface="Cambria"/>
                <a:cs typeface="Cambria"/>
                <a:sym typeface="Cambria"/>
              </a:rPr>
              <a:t>x, y, w</a:t>
            </a:r>
            <a:r>
              <a:rPr lang="es" sz="1200">
                <a:latin typeface="Montserrat"/>
                <a:ea typeface="Montserrat"/>
                <a:cs typeface="Montserrat"/>
                <a:sym typeface="Montserrat"/>
              </a:rPr>
              <a:t> y </a:t>
            </a:r>
            <a:r>
              <a:rPr i="1" lang="es" sz="1200">
                <a:latin typeface="Cambria"/>
                <a:ea typeface="Cambria"/>
                <a:cs typeface="Cambria"/>
                <a:sym typeface="Cambria"/>
              </a:rPr>
              <a:t>h</a:t>
            </a:r>
            <a:r>
              <a:rPr lang="es" sz="1200">
                <a:latin typeface="Montserrat"/>
                <a:ea typeface="Montserrat"/>
                <a:cs typeface="Montserrat"/>
                <a:sym typeface="Montserrat"/>
              </a:rPr>
              <a:t> definen el bounding box y se utilizan para computar el IoU.</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Los valores de </a:t>
            </a:r>
            <a:r>
              <a:rPr i="1" lang="es" sz="1200">
                <a:latin typeface="Cambria"/>
                <a:ea typeface="Cambria"/>
                <a:cs typeface="Cambria"/>
                <a:sym typeface="Cambria"/>
              </a:rPr>
              <a:t>c</a:t>
            </a:r>
            <a:r>
              <a:rPr lang="es" sz="1200">
                <a:latin typeface="Montserrat"/>
                <a:ea typeface="Montserrat"/>
                <a:cs typeface="Montserrat"/>
                <a:sym typeface="Montserrat"/>
              </a:rPr>
              <a:t> son las probabilidades de que el objeto corresponda a alguna de las clases del dataset.</a:t>
            </a:r>
            <a:endParaRPr sz="1200">
              <a:latin typeface="Montserrat"/>
              <a:ea typeface="Montserrat"/>
              <a:cs typeface="Montserrat"/>
              <a:sym typeface="Montserrat"/>
            </a:endParaRPr>
          </a:p>
        </p:txBody>
      </p:sp>
      <p:cxnSp>
        <p:nvCxnSpPr>
          <p:cNvPr id="301" name="Google Shape;301;gcb7c9021aa_2_9"/>
          <p:cNvCxnSpPr/>
          <p:nvPr/>
        </p:nvCxnSpPr>
        <p:spPr>
          <a:xfrm>
            <a:off x="2504750" y="3855050"/>
            <a:ext cx="742200" cy="61800"/>
          </a:xfrm>
          <a:prstGeom prst="straightConnector1">
            <a:avLst/>
          </a:prstGeom>
          <a:noFill/>
          <a:ln cap="flat" cmpd="sng" w="9525">
            <a:solidFill>
              <a:schemeClr val="dk2"/>
            </a:solidFill>
            <a:prstDash val="solid"/>
            <a:round/>
            <a:headEnd len="med" w="med" type="none"/>
            <a:tailEnd len="med" w="med" type="triangle"/>
          </a:ln>
        </p:spPr>
      </p:cxnSp>
      <p:sp>
        <p:nvSpPr>
          <p:cNvPr id="302" name="Google Shape;302;gcb7c9021aa_2_9"/>
          <p:cNvSpPr/>
          <p:nvPr/>
        </p:nvSpPr>
        <p:spPr>
          <a:xfrm>
            <a:off x="2504750" y="4009650"/>
            <a:ext cx="123600" cy="597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gcb7c9021aa_2_9"/>
          <p:cNvCxnSpPr>
            <a:stCxn id="302" idx="1"/>
            <a:endCxn id="300" idx="1"/>
          </p:cNvCxnSpPr>
          <p:nvPr/>
        </p:nvCxnSpPr>
        <p:spPr>
          <a:xfrm>
            <a:off x="2628350" y="4308600"/>
            <a:ext cx="603300" cy="101700"/>
          </a:xfrm>
          <a:prstGeom prst="straightConnector1">
            <a:avLst/>
          </a:prstGeom>
          <a:noFill/>
          <a:ln cap="flat" cmpd="sng" w="9525">
            <a:solidFill>
              <a:schemeClr val="dk2"/>
            </a:solidFill>
            <a:prstDash val="solid"/>
            <a:round/>
            <a:headEnd len="med" w="med" type="none"/>
            <a:tailEnd len="med" w="med" type="triangle"/>
          </a:ln>
        </p:spPr>
      </p:cxnSp>
      <p:sp>
        <p:nvSpPr>
          <p:cNvPr id="304" name="Google Shape;304;gcb7c9021aa_2_9"/>
          <p:cNvSpPr/>
          <p:nvPr/>
        </p:nvSpPr>
        <p:spPr>
          <a:xfrm>
            <a:off x="2535675" y="4700275"/>
            <a:ext cx="92700" cy="30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 name="Google Shape;305;gcb7c9021aa_2_9"/>
          <p:cNvCxnSpPr>
            <a:stCxn id="304" idx="1"/>
          </p:cNvCxnSpPr>
          <p:nvPr/>
        </p:nvCxnSpPr>
        <p:spPr>
          <a:xfrm>
            <a:off x="2628375" y="4854925"/>
            <a:ext cx="597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